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62"/>
  </p:notesMasterIdLst>
  <p:handoutMasterIdLst>
    <p:handoutMasterId r:id="rId63"/>
  </p:handoutMasterIdLst>
  <p:sldIdLst>
    <p:sldId id="256" r:id="rId5"/>
    <p:sldId id="300" r:id="rId6"/>
    <p:sldId id="301" r:id="rId7"/>
    <p:sldId id="257" r:id="rId8"/>
    <p:sldId id="290" r:id="rId9"/>
    <p:sldId id="309" r:id="rId10"/>
    <p:sldId id="302" r:id="rId11"/>
    <p:sldId id="317" r:id="rId12"/>
    <p:sldId id="303" r:id="rId13"/>
    <p:sldId id="304" r:id="rId14"/>
    <p:sldId id="305" r:id="rId15"/>
    <p:sldId id="306" r:id="rId16"/>
    <p:sldId id="307" r:id="rId17"/>
    <p:sldId id="308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452" r:id="rId26"/>
    <p:sldId id="419" r:id="rId27"/>
    <p:sldId id="443" r:id="rId28"/>
    <p:sldId id="461" r:id="rId29"/>
    <p:sldId id="462" r:id="rId30"/>
    <p:sldId id="460" r:id="rId31"/>
    <p:sldId id="456" r:id="rId32"/>
    <p:sldId id="270" r:id="rId33"/>
    <p:sldId id="276" r:id="rId34"/>
    <p:sldId id="277" r:id="rId35"/>
    <p:sldId id="274" r:id="rId36"/>
    <p:sldId id="279" r:id="rId37"/>
    <p:sldId id="281" r:id="rId38"/>
    <p:sldId id="280" r:id="rId39"/>
    <p:sldId id="282" r:id="rId40"/>
    <p:sldId id="296" r:id="rId41"/>
    <p:sldId id="297" r:id="rId42"/>
    <p:sldId id="298" r:id="rId43"/>
    <p:sldId id="299" r:id="rId44"/>
    <p:sldId id="260" r:id="rId45"/>
    <p:sldId id="266" r:id="rId46"/>
    <p:sldId id="269" r:id="rId47"/>
    <p:sldId id="265" r:id="rId48"/>
    <p:sldId id="268" r:id="rId49"/>
    <p:sldId id="267" r:id="rId50"/>
    <p:sldId id="261" r:id="rId51"/>
    <p:sldId id="272" r:id="rId52"/>
    <p:sldId id="273" r:id="rId53"/>
    <p:sldId id="287" r:id="rId54"/>
    <p:sldId id="289" r:id="rId55"/>
    <p:sldId id="288" r:id="rId56"/>
    <p:sldId id="292" r:id="rId57"/>
    <p:sldId id="271" r:id="rId58"/>
    <p:sldId id="293" r:id="rId59"/>
    <p:sldId id="295" r:id="rId60"/>
    <p:sldId id="294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44" autoAdjust="0"/>
    <p:restoredTop sz="94712" autoAdjust="0"/>
  </p:normalViewPr>
  <p:slideViewPr>
    <p:cSldViewPr snapToGrid="0">
      <p:cViewPr varScale="1">
        <p:scale>
          <a:sx n="95" d="100"/>
          <a:sy n="95" d="100"/>
        </p:scale>
        <p:origin x="86" y="5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2F69A6-0780-49EA-A6A8-3965C12489B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30269CC2-8DD6-4402-82F3-18F164A732F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The Software Development life cycle and trends in Software Development Methodologies </a:t>
          </a:r>
        </a:p>
      </dgm:t>
    </dgm:pt>
    <dgm:pt modelId="{4A8A3B18-A3DE-475C-8BF1-FB4B84DDA43B}" type="parTrans" cxnId="{813C1BD6-5A4A-43F4-8BF7-0645F72381AA}">
      <dgm:prSet/>
      <dgm:spPr/>
      <dgm:t>
        <a:bodyPr/>
        <a:lstStyle/>
        <a:p>
          <a:endParaRPr lang="en-US"/>
        </a:p>
      </dgm:t>
    </dgm:pt>
    <dgm:pt modelId="{2DAA2C1D-14F6-4BCA-B047-0B53ADD46F43}" type="sibTrans" cxnId="{813C1BD6-5A4A-43F4-8BF7-0645F72381AA}">
      <dgm:prSet/>
      <dgm:spPr/>
      <dgm:t>
        <a:bodyPr/>
        <a:lstStyle/>
        <a:p>
          <a:endParaRPr lang="en-US"/>
        </a:p>
      </dgm:t>
    </dgm:pt>
    <dgm:pt modelId="{2B87ECDB-C552-42F6-9B52-6548A18B20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Re-usable Components and Object-oriented Design</a:t>
          </a:r>
        </a:p>
      </dgm:t>
    </dgm:pt>
    <dgm:pt modelId="{0DC560D9-C62C-41BA-8D68-CB78933BFF0C}" type="parTrans" cxnId="{91AFA996-5E3B-401C-B400-E70DBD4A4AB6}">
      <dgm:prSet/>
      <dgm:spPr/>
      <dgm:t>
        <a:bodyPr/>
        <a:lstStyle/>
        <a:p>
          <a:endParaRPr lang="en-US"/>
        </a:p>
      </dgm:t>
    </dgm:pt>
    <dgm:pt modelId="{80EFB54F-1AC8-40D9-981D-4C85160A5799}" type="sibTrans" cxnId="{91AFA996-5E3B-401C-B400-E70DBD4A4AB6}">
      <dgm:prSet/>
      <dgm:spPr/>
      <dgm:t>
        <a:bodyPr/>
        <a:lstStyle/>
        <a:p>
          <a:endParaRPr lang="en-US"/>
        </a:p>
      </dgm:t>
    </dgm:pt>
    <dgm:pt modelId="{97A7E08B-87EF-443C-96D4-5688CB1D82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>
              <a:solidFill>
                <a:schemeClr val="bg1"/>
              </a:solidFill>
            </a:rPr>
            <a:t>About the design process</a:t>
          </a:r>
        </a:p>
      </dgm:t>
    </dgm:pt>
    <dgm:pt modelId="{24156E6F-9807-4720-A232-5F98375922D1}" type="parTrans" cxnId="{7BAD466D-ACE7-4E41-AFD4-082F06155C43}">
      <dgm:prSet/>
      <dgm:spPr/>
      <dgm:t>
        <a:bodyPr/>
        <a:lstStyle/>
        <a:p>
          <a:endParaRPr lang="en-US"/>
        </a:p>
      </dgm:t>
    </dgm:pt>
    <dgm:pt modelId="{5F79250B-7CC3-4B69-90FF-0457B9A7EFC1}" type="sibTrans" cxnId="{7BAD466D-ACE7-4E41-AFD4-082F06155C43}">
      <dgm:prSet/>
      <dgm:spPr/>
      <dgm:t>
        <a:bodyPr/>
        <a:lstStyle/>
        <a:p>
          <a:endParaRPr lang="en-US"/>
        </a:p>
      </dgm:t>
    </dgm:pt>
    <dgm:pt modelId="{832B0D09-7CC2-4FDB-A244-D48F6A2858C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>
              <a:solidFill>
                <a:schemeClr val="bg1"/>
              </a:solidFill>
            </a:rPr>
            <a:t>Principles of Software Design</a:t>
          </a:r>
        </a:p>
      </dgm:t>
    </dgm:pt>
    <dgm:pt modelId="{2F1561A2-95CE-4A82-9145-3DECC383FB6C}" type="parTrans" cxnId="{10331C95-3CF0-4095-9766-CC12D20C1966}">
      <dgm:prSet/>
      <dgm:spPr/>
      <dgm:t>
        <a:bodyPr/>
        <a:lstStyle/>
        <a:p>
          <a:endParaRPr lang="en-US"/>
        </a:p>
      </dgm:t>
    </dgm:pt>
    <dgm:pt modelId="{9DB1635D-69B7-4550-9B1A-AFEF4A5FB404}" type="sibTrans" cxnId="{10331C95-3CF0-4095-9766-CC12D20C1966}">
      <dgm:prSet/>
      <dgm:spPr/>
      <dgm:t>
        <a:bodyPr/>
        <a:lstStyle/>
        <a:p>
          <a:endParaRPr lang="en-US"/>
        </a:p>
      </dgm:t>
    </dgm:pt>
    <dgm:pt modelId="{05261D3E-3CC7-4C85-9E09-D67FC777908C}" type="pres">
      <dgm:prSet presAssocID="{162F69A6-0780-49EA-A6A8-3965C12489B2}" presName="root" presStyleCnt="0">
        <dgm:presLayoutVars>
          <dgm:dir/>
          <dgm:resizeHandles val="exact"/>
        </dgm:presLayoutVars>
      </dgm:prSet>
      <dgm:spPr/>
    </dgm:pt>
    <dgm:pt modelId="{9CCC445C-1A6A-43D9-9901-A7B2BF078E5F}" type="pres">
      <dgm:prSet presAssocID="{832B0D09-7CC2-4FDB-A244-D48F6A2858C9}" presName="compNode" presStyleCnt="0"/>
      <dgm:spPr/>
    </dgm:pt>
    <dgm:pt modelId="{7B0D52DB-DE11-4D7F-A4C8-C4EB3024966E}" type="pres">
      <dgm:prSet presAssocID="{832B0D09-7CC2-4FDB-A244-D48F6A2858C9}" presName="bgRect" presStyleLbl="bgShp" presStyleIdx="0" presStyleCnt="4"/>
      <dgm:spPr>
        <a:solidFill>
          <a:schemeClr val="tx1"/>
        </a:solidFill>
      </dgm:spPr>
    </dgm:pt>
    <dgm:pt modelId="{65F9A194-51C4-4734-AD84-B4CE8E7B8361}" type="pres">
      <dgm:prSet presAssocID="{832B0D09-7CC2-4FDB-A244-D48F6A2858C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BD174310-C59A-4168-92C2-83E6ECFE2D3D}" type="pres">
      <dgm:prSet presAssocID="{832B0D09-7CC2-4FDB-A244-D48F6A2858C9}" presName="spaceRect" presStyleCnt="0"/>
      <dgm:spPr/>
    </dgm:pt>
    <dgm:pt modelId="{4FD21FD8-1E99-41FB-B76B-22424BD91462}" type="pres">
      <dgm:prSet presAssocID="{832B0D09-7CC2-4FDB-A244-D48F6A2858C9}" presName="parTx" presStyleLbl="revTx" presStyleIdx="0" presStyleCnt="4">
        <dgm:presLayoutVars>
          <dgm:chMax val="0"/>
          <dgm:chPref val="0"/>
        </dgm:presLayoutVars>
      </dgm:prSet>
      <dgm:spPr/>
    </dgm:pt>
    <dgm:pt modelId="{82B4A23C-A599-4096-A1E2-FBA1DC456A5F}" type="pres">
      <dgm:prSet presAssocID="{9DB1635D-69B7-4550-9B1A-AFEF4A5FB404}" presName="sibTrans" presStyleCnt="0"/>
      <dgm:spPr/>
    </dgm:pt>
    <dgm:pt modelId="{D86D1882-05DB-459E-B9AC-64A5584BA07F}" type="pres">
      <dgm:prSet presAssocID="{97A7E08B-87EF-443C-96D4-5688CB1D82F2}" presName="compNode" presStyleCnt="0"/>
      <dgm:spPr/>
    </dgm:pt>
    <dgm:pt modelId="{B1A39AED-8591-4499-8122-7DE393310CC7}" type="pres">
      <dgm:prSet presAssocID="{97A7E08B-87EF-443C-96D4-5688CB1D82F2}" presName="bgRect" presStyleLbl="bgShp" presStyleIdx="1" presStyleCnt="4"/>
      <dgm:spPr>
        <a:solidFill>
          <a:schemeClr val="tx1"/>
        </a:solidFill>
      </dgm:spPr>
    </dgm:pt>
    <dgm:pt modelId="{85E88F7B-55EC-4EA3-BE24-50ECB06AB120}" type="pres">
      <dgm:prSet presAssocID="{97A7E08B-87EF-443C-96D4-5688CB1D82F2}" presName="iconRect" presStyleLbl="node1" presStyleIdx="1" presStyleCnt="4"/>
      <dgm:spPr/>
    </dgm:pt>
    <dgm:pt modelId="{82CEB25A-82F5-4ABF-A15B-55DE6FB11FCB}" type="pres">
      <dgm:prSet presAssocID="{97A7E08B-87EF-443C-96D4-5688CB1D82F2}" presName="spaceRect" presStyleCnt="0"/>
      <dgm:spPr/>
    </dgm:pt>
    <dgm:pt modelId="{0BD817AC-4020-461A-AA34-BA7F4A24D27C}" type="pres">
      <dgm:prSet presAssocID="{97A7E08B-87EF-443C-96D4-5688CB1D82F2}" presName="parTx" presStyleLbl="revTx" presStyleIdx="1" presStyleCnt="4">
        <dgm:presLayoutVars>
          <dgm:chMax val="0"/>
          <dgm:chPref val="0"/>
        </dgm:presLayoutVars>
      </dgm:prSet>
      <dgm:spPr/>
    </dgm:pt>
    <dgm:pt modelId="{6332FB48-73D4-4FC4-85AD-7F17BF003521}" type="pres">
      <dgm:prSet presAssocID="{5F79250B-7CC3-4B69-90FF-0457B9A7EFC1}" presName="sibTrans" presStyleCnt="0"/>
      <dgm:spPr/>
    </dgm:pt>
    <dgm:pt modelId="{25C6FE9B-AED9-47D9-807F-76A517615FC1}" type="pres">
      <dgm:prSet presAssocID="{30269CC2-8DD6-4402-82F3-18F164A732FF}" presName="compNode" presStyleCnt="0"/>
      <dgm:spPr/>
    </dgm:pt>
    <dgm:pt modelId="{99698387-9DF3-4127-A7DE-FCE3F05A3470}" type="pres">
      <dgm:prSet presAssocID="{30269CC2-8DD6-4402-82F3-18F164A732FF}" presName="bgRect" presStyleLbl="bgShp" presStyleIdx="2" presStyleCnt="4"/>
      <dgm:spPr>
        <a:prstGeom prst="rect">
          <a:avLst/>
        </a:prstGeom>
        <a:gradFill rotWithShape="0">
          <a:gsLst>
            <a:gs pos="0">
              <a:schemeClr val="tx1">
                <a:lumMod val="75000"/>
                <a:lumOff val="25000"/>
              </a:schemeClr>
            </a:gs>
            <a:gs pos="15929">
              <a:schemeClr val="tx1">
                <a:lumMod val="85000"/>
                <a:lumOff val="15000"/>
              </a:schemeClr>
            </a:gs>
            <a:gs pos="97000">
              <a:schemeClr val="tx1">
                <a:lumMod val="85000"/>
                <a:lumOff val="15000"/>
              </a:schemeClr>
            </a:gs>
            <a:gs pos="100000">
              <a:schemeClr val="accent2">
                <a:lumMod val="75000"/>
              </a:schemeClr>
            </a:gs>
          </a:gsLst>
          <a:lin ang="10800000" scaled="0"/>
        </a:gradFill>
      </dgm:spPr>
    </dgm:pt>
    <dgm:pt modelId="{B52E1101-E263-4511-8D8F-5A215C912C41}" type="pres">
      <dgm:prSet presAssocID="{30269CC2-8DD6-4402-82F3-18F164A732FF}" presName="iconRect" presStyleLbl="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18EFBBAF-BD9F-4030-B8A4-57CCEB350921}" type="pres">
      <dgm:prSet presAssocID="{30269CC2-8DD6-4402-82F3-18F164A732FF}" presName="spaceRect" presStyleCnt="0"/>
      <dgm:spPr/>
    </dgm:pt>
    <dgm:pt modelId="{F113ED77-1650-49A8-987A-A13C2A50CEA5}" type="pres">
      <dgm:prSet presAssocID="{30269CC2-8DD6-4402-82F3-18F164A732FF}" presName="parTx" presStyleLbl="revTx" presStyleIdx="2" presStyleCnt="4">
        <dgm:presLayoutVars>
          <dgm:chMax val="0"/>
          <dgm:chPref val="0"/>
        </dgm:presLayoutVars>
      </dgm:prSet>
      <dgm:spPr/>
    </dgm:pt>
    <dgm:pt modelId="{084D1940-F8FF-48AA-A0CA-908C7645C951}" type="pres">
      <dgm:prSet presAssocID="{2DAA2C1D-14F6-4BCA-B047-0B53ADD46F43}" presName="sibTrans" presStyleCnt="0"/>
      <dgm:spPr/>
    </dgm:pt>
    <dgm:pt modelId="{922A9066-91F0-4494-8CF8-01F8511B6028}" type="pres">
      <dgm:prSet presAssocID="{2B87ECDB-C552-42F6-9B52-6548A18B206B}" presName="compNode" presStyleCnt="0"/>
      <dgm:spPr/>
    </dgm:pt>
    <dgm:pt modelId="{FA3369E0-5B38-4FDD-A9F5-22B9810A03F7}" type="pres">
      <dgm:prSet presAssocID="{2B87ECDB-C552-42F6-9B52-6548A18B206B}" presName="bgRect" presStyleLbl="bgShp" presStyleIdx="3" presStyleCnt="4"/>
      <dgm:spPr>
        <a:xfrm>
          <a:off x="0" y="1249576"/>
          <a:ext cx="6791323" cy="995920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gm:spPr>
    </dgm:pt>
    <dgm:pt modelId="{FADE9C4E-BFE3-4374-BE2C-676ED238ACF2}" type="pres">
      <dgm:prSet presAssocID="{2B87ECDB-C552-42F6-9B52-6548A18B206B}" presName="iconRect" presStyleLbl="node1" presStyleIdx="3" presStyleCnt="4"/>
      <dgm:spPr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ducation"/>
        </a:ext>
      </dgm:extLst>
    </dgm:pt>
    <dgm:pt modelId="{7000F0F2-143F-4CAE-BA6B-E9C401E5437A}" type="pres">
      <dgm:prSet presAssocID="{2B87ECDB-C552-42F6-9B52-6548A18B206B}" presName="spaceRect" presStyleCnt="0"/>
      <dgm:spPr/>
    </dgm:pt>
    <dgm:pt modelId="{AC018808-9CEA-4C61-8875-3E922AA167D7}" type="pres">
      <dgm:prSet presAssocID="{2B87ECDB-C552-42F6-9B52-6548A18B206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A2AAB07-BE25-461F-9320-4CBECDFAB56A}" type="presOf" srcId="{97A7E08B-87EF-443C-96D4-5688CB1D82F2}" destId="{0BD817AC-4020-461A-AA34-BA7F4A24D27C}" srcOrd="0" destOrd="0" presId="urn:microsoft.com/office/officeart/2018/2/layout/IconVerticalSolidList"/>
    <dgm:cxn modelId="{C9B7BD43-67DC-4CD4-86B0-92B8BFA59068}" type="presOf" srcId="{2B87ECDB-C552-42F6-9B52-6548A18B206B}" destId="{AC018808-9CEA-4C61-8875-3E922AA167D7}" srcOrd="0" destOrd="0" presId="urn:microsoft.com/office/officeart/2018/2/layout/IconVerticalSolidList"/>
    <dgm:cxn modelId="{7BAD466D-ACE7-4E41-AFD4-082F06155C43}" srcId="{162F69A6-0780-49EA-A6A8-3965C12489B2}" destId="{97A7E08B-87EF-443C-96D4-5688CB1D82F2}" srcOrd="1" destOrd="0" parTransId="{24156E6F-9807-4720-A232-5F98375922D1}" sibTransId="{5F79250B-7CC3-4B69-90FF-0457B9A7EFC1}"/>
    <dgm:cxn modelId="{10331C95-3CF0-4095-9766-CC12D20C1966}" srcId="{162F69A6-0780-49EA-A6A8-3965C12489B2}" destId="{832B0D09-7CC2-4FDB-A244-D48F6A2858C9}" srcOrd="0" destOrd="0" parTransId="{2F1561A2-95CE-4A82-9145-3DECC383FB6C}" sibTransId="{9DB1635D-69B7-4550-9B1A-AFEF4A5FB404}"/>
    <dgm:cxn modelId="{91AFA996-5E3B-401C-B400-E70DBD4A4AB6}" srcId="{162F69A6-0780-49EA-A6A8-3965C12489B2}" destId="{2B87ECDB-C552-42F6-9B52-6548A18B206B}" srcOrd="3" destOrd="0" parTransId="{0DC560D9-C62C-41BA-8D68-CB78933BFF0C}" sibTransId="{80EFB54F-1AC8-40D9-981D-4C85160A5799}"/>
    <dgm:cxn modelId="{26349F97-0173-4750-AED8-13EC8F0F68E3}" type="presOf" srcId="{832B0D09-7CC2-4FDB-A244-D48F6A2858C9}" destId="{4FD21FD8-1E99-41FB-B76B-22424BD91462}" srcOrd="0" destOrd="0" presId="urn:microsoft.com/office/officeart/2018/2/layout/IconVerticalSolidList"/>
    <dgm:cxn modelId="{813C1BD6-5A4A-43F4-8BF7-0645F72381AA}" srcId="{162F69A6-0780-49EA-A6A8-3965C12489B2}" destId="{30269CC2-8DD6-4402-82F3-18F164A732FF}" srcOrd="2" destOrd="0" parTransId="{4A8A3B18-A3DE-475C-8BF1-FB4B84DDA43B}" sibTransId="{2DAA2C1D-14F6-4BCA-B047-0B53ADD46F43}"/>
    <dgm:cxn modelId="{7F77D1ED-2343-4635-9FDF-CF5C9D2B3315}" type="presOf" srcId="{162F69A6-0780-49EA-A6A8-3965C12489B2}" destId="{05261D3E-3CC7-4C85-9E09-D67FC777908C}" srcOrd="0" destOrd="0" presId="urn:microsoft.com/office/officeart/2018/2/layout/IconVerticalSolidList"/>
    <dgm:cxn modelId="{175EB5FF-CD0E-4495-8FA8-F19D1233730A}" type="presOf" srcId="{30269CC2-8DD6-4402-82F3-18F164A732FF}" destId="{F113ED77-1650-49A8-987A-A13C2A50CEA5}" srcOrd="0" destOrd="0" presId="urn:microsoft.com/office/officeart/2018/2/layout/IconVerticalSolidList"/>
    <dgm:cxn modelId="{3D9BA61D-A5DA-4174-9C10-75D0A53AE66F}" type="presParOf" srcId="{05261D3E-3CC7-4C85-9E09-D67FC777908C}" destId="{9CCC445C-1A6A-43D9-9901-A7B2BF078E5F}" srcOrd="0" destOrd="0" presId="urn:microsoft.com/office/officeart/2018/2/layout/IconVerticalSolidList"/>
    <dgm:cxn modelId="{518755FA-F6FD-4700-8820-E17057BED4E3}" type="presParOf" srcId="{9CCC445C-1A6A-43D9-9901-A7B2BF078E5F}" destId="{7B0D52DB-DE11-4D7F-A4C8-C4EB3024966E}" srcOrd="0" destOrd="0" presId="urn:microsoft.com/office/officeart/2018/2/layout/IconVerticalSolidList"/>
    <dgm:cxn modelId="{3674BD48-0943-4C89-B0B5-7507476E02C0}" type="presParOf" srcId="{9CCC445C-1A6A-43D9-9901-A7B2BF078E5F}" destId="{65F9A194-51C4-4734-AD84-B4CE8E7B8361}" srcOrd="1" destOrd="0" presId="urn:microsoft.com/office/officeart/2018/2/layout/IconVerticalSolidList"/>
    <dgm:cxn modelId="{F43926D8-8DF5-4D73-AB7B-C3D7AF023D82}" type="presParOf" srcId="{9CCC445C-1A6A-43D9-9901-A7B2BF078E5F}" destId="{BD174310-C59A-4168-92C2-83E6ECFE2D3D}" srcOrd="2" destOrd="0" presId="urn:microsoft.com/office/officeart/2018/2/layout/IconVerticalSolidList"/>
    <dgm:cxn modelId="{E26C2380-0704-4F81-88D9-63313682A661}" type="presParOf" srcId="{9CCC445C-1A6A-43D9-9901-A7B2BF078E5F}" destId="{4FD21FD8-1E99-41FB-B76B-22424BD91462}" srcOrd="3" destOrd="0" presId="urn:microsoft.com/office/officeart/2018/2/layout/IconVerticalSolidList"/>
    <dgm:cxn modelId="{B962FD1D-4364-48B3-A5A5-57F6D804352A}" type="presParOf" srcId="{05261D3E-3CC7-4C85-9E09-D67FC777908C}" destId="{82B4A23C-A599-4096-A1E2-FBA1DC456A5F}" srcOrd="1" destOrd="0" presId="urn:microsoft.com/office/officeart/2018/2/layout/IconVerticalSolidList"/>
    <dgm:cxn modelId="{45D384AF-AFF6-4402-BAB9-8E4962ABAF2F}" type="presParOf" srcId="{05261D3E-3CC7-4C85-9E09-D67FC777908C}" destId="{D86D1882-05DB-459E-B9AC-64A5584BA07F}" srcOrd="2" destOrd="0" presId="urn:microsoft.com/office/officeart/2018/2/layout/IconVerticalSolidList"/>
    <dgm:cxn modelId="{133374D0-F03F-4B0B-9B78-526571181CDE}" type="presParOf" srcId="{D86D1882-05DB-459E-B9AC-64A5584BA07F}" destId="{B1A39AED-8591-4499-8122-7DE393310CC7}" srcOrd="0" destOrd="0" presId="urn:microsoft.com/office/officeart/2018/2/layout/IconVerticalSolidList"/>
    <dgm:cxn modelId="{E88013E9-6F63-4D02-8A48-B2EF8E2BD41B}" type="presParOf" srcId="{D86D1882-05DB-459E-B9AC-64A5584BA07F}" destId="{85E88F7B-55EC-4EA3-BE24-50ECB06AB120}" srcOrd="1" destOrd="0" presId="urn:microsoft.com/office/officeart/2018/2/layout/IconVerticalSolidList"/>
    <dgm:cxn modelId="{8D410ACE-9996-43A5-8D43-5FD0D6714980}" type="presParOf" srcId="{D86D1882-05DB-459E-B9AC-64A5584BA07F}" destId="{82CEB25A-82F5-4ABF-A15B-55DE6FB11FCB}" srcOrd="2" destOrd="0" presId="urn:microsoft.com/office/officeart/2018/2/layout/IconVerticalSolidList"/>
    <dgm:cxn modelId="{FCE7733C-20D5-4B5E-A25E-F03C6F9F0876}" type="presParOf" srcId="{D86D1882-05DB-459E-B9AC-64A5584BA07F}" destId="{0BD817AC-4020-461A-AA34-BA7F4A24D27C}" srcOrd="3" destOrd="0" presId="urn:microsoft.com/office/officeart/2018/2/layout/IconVerticalSolidList"/>
    <dgm:cxn modelId="{5B682441-195D-464C-8E1C-EB4DE199E62B}" type="presParOf" srcId="{05261D3E-3CC7-4C85-9E09-D67FC777908C}" destId="{6332FB48-73D4-4FC4-85AD-7F17BF003521}" srcOrd="3" destOrd="0" presId="urn:microsoft.com/office/officeart/2018/2/layout/IconVerticalSolidList"/>
    <dgm:cxn modelId="{B6784D09-C55E-4568-A257-9A4C076E72A2}" type="presParOf" srcId="{05261D3E-3CC7-4C85-9E09-D67FC777908C}" destId="{25C6FE9B-AED9-47D9-807F-76A517615FC1}" srcOrd="4" destOrd="0" presId="urn:microsoft.com/office/officeart/2018/2/layout/IconVerticalSolidList"/>
    <dgm:cxn modelId="{918FF3CA-876D-40FA-841A-AB5A28A77ED2}" type="presParOf" srcId="{25C6FE9B-AED9-47D9-807F-76A517615FC1}" destId="{99698387-9DF3-4127-A7DE-FCE3F05A3470}" srcOrd="0" destOrd="0" presId="urn:microsoft.com/office/officeart/2018/2/layout/IconVerticalSolidList"/>
    <dgm:cxn modelId="{9E8C0B32-A7B3-460A-83CF-493652F6403A}" type="presParOf" srcId="{25C6FE9B-AED9-47D9-807F-76A517615FC1}" destId="{B52E1101-E263-4511-8D8F-5A215C912C41}" srcOrd="1" destOrd="0" presId="urn:microsoft.com/office/officeart/2018/2/layout/IconVerticalSolidList"/>
    <dgm:cxn modelId="{BF3562AE-51B6-4827-AC2A-02A6C7EE6F5E}" type="presParOf" srcId="{25C6FE9B-AED9-47D9-807F-76A517615FC1}" destId="{18EFBBAF-BD9F-4030-B8A4-57CCEB350921}" srcOrd="2" destOrd="0" presId="urn:microsoft.com/office/officeart/2018/2/layout/IconVerticalSolidList"/>
    <dgm:cxn modelId="{04E3ADEA-CCED-42DB-834F-C02041D4F81B}" type="presParOf" srcId="{25C6FE9B-AED9-47D9-807F-76A517615FC1}" destId="{F113ED77-1650-49A8-987A-A13C2A50CEA5}" srcOrd="3" destOrd="0" presId="urn:microsoft.com/office/officeart/2018/2/layout/IconVerticalSolidList"/>
    <dgm:cxn modelId="{F6438E6C-D016-4A64-9005-13CAA2685ADD}" type="presParOf" srcId="{05261D3E-3CC7-4C85-9E09-D67FC777908C}" destId="{084D1940-F8FF-48AA-A0CA-908C7645C951}" srcOrd="5" destOrd="0" presId="urn:microsoft.com/office/officeart/2018/2/layout/IconVerticalSolidList"/>
    <dgm:cxn modelId="{CEB88A46-381C-4FB3-B5C2-36F0205865FC}" type="presParOf" srcId="{05261D3E-3CC7-4C85-9E09-D67FC777908C}" destId="{922A9066-91F0-4494-8CF8-01F8511B6028}" srcOrd="6" destOrd="0" presId="urn:microsoft.com/office/officeart/2018/2/layout/IconVerticalSolidList"/>
    <dgm:cxn modelId="{D1B45BFC-BE7D-41A5-ACF1-DDC855C4E453}" type="presParOf" srcId="{922A9066-91F0-4494-8CF8-01F8511B6028}" destId="{FA3369E0-5B38-4FDD-A9F5-22B9810A03F7}" srcOrd="0" destOrd="0" presId="urn:microsoft.com/office/officeart/2018/2/layout/IconVerticalSolidList"/>
    <dgm:cxn modelId="{4643A976-3E27-4CAA-B7FC-B0B83CAF8B1F}" type="presParOf" srcId="{922A9066-91F0-4494-8CF8-01F8511B6028}" destId="{FADE9C4E-BFE3-4374-BE2C-676ED238ACF2}" srcOrd="1" destOrd="0" presId="urn:microsoft.com/office/officeart/2018/2/layout/IconVerticalSolidList"/>
    <dgm:cxn modelId="{D766C06F-7B8D-459C-9FB9-C58229C29760}" type="presParOf" srcId="{922A9066-91F0-4494-8CF8-01F8511B6028}" destId="{7000F0F2-143F-4CAE-BA6B-E9C401E5437A}" srcOrd="2" destOrd="0" presId="urn:microsoft.com/office/officeart/2018/2/layout/IconVerticalSolidList"/>
    <dgm:cxn modelId="{150742EF-413B-4B94-8C6E-7E0DC782FB81}" type="presParOf" srcId="{922A9066-91F0-4494-8CF8-01F8511B6028}" destId="{AC018808-9CEA-4C61-8875-3E922AA167D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B9DBC4-6AFF-4398-9833-BC7162757C8F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6F420F1-D905-4EA3-9E59-0D824934F9E0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800" dirty="0">
              <a:solidFill>
                <a:schemeClr val="tx1"/>
              </a:solidFill>
            </a:rPr>
            <a:t>Requirements Analysis</a:t>
          </a:r>
        </a:p>
      </dgm:t>
    </dgm:pt>
    <dgm:pt modelId="{29F2D9AA-05D5-4AED-B54A-AADDA3DA8DC7}" type="parTrans" cxnId="{ECB34BE4-DD9C-43C9-9CD9-5C55CDFDE62B}">
      <dgm:prSet/>
      <dgm:spPr/>
      <dgm:t>
        <a:bodyPr/>
        <a:lstStyle/>
        <a:p>
          <a:endParaRPr lang="en-US" sz="1800"/>
        </a:p>
      </dgm:t>
    </dgm:pt>
    <dgm:pt modelId="{BD9BF808-4BA1-419C-AC47-B556A2CC5195}" type="sibTrans" cxnId="{ECB34BE4-DD9C-43C9-9CD9-5C55CDFDE62B}">
      <dgm:prSet/>
      <dgm:spPr>
        <a:ln w="38100">
          <a:solidFill>
            <a:srgbClr val="FFFF00"/>
          </a:solidFill>
        </a:ln>
      </dgm:spPr>
      <dgm:t>
        <a:bodyPr/>
        <a:lstStyle/>
        <a:p>
          <a:endParaRPr lang="en-US" sz="1800"/>
        </a:p>
      </dgm:t>
    </dgm:pt>
    <dgm:pt modelId="{84C75986-0879-41AF-BCC5-5FCBFE5566FD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2000" dirty="0">
              <a:solidFill>
                <a:schemeClr val="tx1"/>
              </a:solidFill>
            </a:rPr>
            <a:t>Specifications</a:t>
          </a:r>
        </a:p>
      </dgm:t>
    </dgm:pt>
    <dgm:pt modelId="{9431287A-E47C-47F8-A291-63F1BE6B7659}" type="parTrans" cxnId="{9D37E055-3287-4A94-8ADC-E7C6D4B4AF33}">
      <dgm:prSet/>
      <dgm:spPr/>
      <dgm:t>
        <a:bodyPr/>
        <a:lstStyle/>
        <a:p>
          <a:endParaRPr lang="en-US" sz="1800"/>
        </a:p>
      </dgm:t>
    </dgm:pt>
    <dgm:pt modelId="{7741DC31-61B5-47FF-A71F-7990B6342B89}" type="sibTrans" cxnId="{9D37E055-3287-4A94-8ADC-E7C6D4B4AF33}">
      <dgm:prSet/>
      <dgm:spPr>
        <a:ln w="38100">
          <a:solidFill>
            <a:srgbClr val="FFFF00"/>
          </a:solidFill>
        </a:ln>
      </dgm:spPr>
      <dgm:t>
        <a:bodyPr/>
        <a:lstStyle/>
        <a:p>
          <a:endParaRPr lang="en-US" sz="1800"/>
        </a:p>
      </dgm:t>
    </dgm:pt>
    <dgm:pt modelId="{9E7673F6-F527-4A3A-B544-1BDC54EF0076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2000" dirty="0">
              <a:solidFill>
                <a:schemeClr val="tx1"/>
              </a:solidFill>
            </a:rPr>
            <a:t>Coding</a:t>
          </a:r>
        </a:p>
      </dgm:t>
    </dgm:pt>
    <dgm:pt modelId="{B7B05BD4-A506-48F0-9301-D4E94ABFDAC9}" type="parTrans" cxnId="{246E2657-664D-4940-9EF0-7D0254D3ACE9}">
      <dgm:prSet/>
      <dgm:spPr/>
      <dgm:t>
        <a:bodyPr/>
        <a:lstStyle/>
        <a:p>
          <a:endParaRPr lang="en-US" sz="1800"/>
        </a:p>
      </dgm:t>
    </dgm:pt>
    <dgm:pt modelId="{42EEB1B0-31CE-4BA4-B85A-3305B642D4E7}" type="sibTrans" cxnId="{246E2657-664D-4940-9EF0-7D0254D3ACE9}">
      <dgm:prSet/>
      <dgm:spPr>
        <a:ln w="38100">
          <a:solidFill>
            <a:srgbClr val="FFFF00"/>
          </a:solidFill>
        </a:ln>
      </dgm:spPr>
      <dgm:t>
        <a:bodyPr/>
        <a:lstStyle/>
        <a:p>
          <a:endParaRPr lang="en-US" sz="1800"/>
        </a:p>
      </dgm:t>
    </dgm:pt>
    <dgm:pt modelId="{8595243E-7041-4BBA-A440-36E80A30D231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2000" dirty="0">
              <a:solidFill>
                <a:schemeClr val="tx1"/>
              </a:solidFill>
            </a:rPr>
            <a:t>Acceptance Testing</a:t>
          </a:r>
        </a:p>
      </dgm:t>
    </dgm:pt>
    <dgm:pt modelId="{DCB536FE-9263-4C29-948F-298155C07625}" type="parTrans" cxnId="{0A5861D5-B34D-4AEF-9E2D-1B51EFBD2E65}">
      <dgm:prSet/>
      <dgm:spPr/>
      <dgm:t>
        <a:bodyPr/>
        <a:lstStyle/>
        <a:p>
          <a:endParaRPr lang="en-US" sz="1800"/>
        </a:p>
      </dgm:t>
    </dgm:pt>
    <dgm:pt modelId="{6C6CBE33-B2D0-4EA9-99AB-C0CC2819A1DC}" type="sibTrans" cxnId="{0A5861D5-B34D-4AEF-9E2D-1B51EFBD2E65}">
      <dgm:prSet/>
      <dgm:spPr>
        <a:ln w="38100">
          <a:solidFill>
            <a:srgbClr val="FFFF00"/>
          </a:solidFill>
        </a:ln>
      </dgm:spPr>
      <dgm:t>
        <a:bodyPr/>
        <a:lstStyle/>
        <a:p>
          <a:endParaRPr lang="en-US" sz="1800"/>
        </a:p>
      </dgm:t>
    </dgm:pt>
    <dgm:pt modelId="{AAB3BC8C-2A04-4472-8DE7-F510CEA8F8D7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2000" dirty="0">
              <a:solidFill>
                <a:schemeClr val="tx1"/>
              </a:solidFill>
            </a:rPr>
            <a:t>Production Rollout</a:t>
          </a:r>
        </a:p>
      </dgm:t>
    </dgm:pt>
    <dgm:pt modelId="{40614CE6-3D0B-4F81-91B1-9B129F555AE9}" type="parTrans" cxnId="{B285C545-9A5A-4EA9-AF4C-28FFB2DE1659}">
      <dgm:prSet/>
      <dgm:spPr/>
      <dgm:t>
        <a:bodyPr/>
        <a:lstStyle/>
        <a:p>
          <a:endParaRPr lang="en-US" sz="1800"/>
        </a:p>
      </dgm:t>
    </dgm:pt>
    <dgm:pt modelId="{A63C6065-5DE9-456A-A0F5-CC0FB99360A2}" type="sibTrans" cxnId="{B285C545-9A5A-4EA9-AF4C-28FFB2DE1659}">
      <dgm:prSet/>
      <dgm:spPr>
        <a:ln w="38100">
          <a:solidFill>
            <a:srgbClr val="FFFF00"/>
          </a:solidFill>
        </a:ln>
      </dgm:spPr>
      <dgm:t>
        <a:bodyPr/>
        <a:lstStyle/>
        <a:p>
          <a:endParaRPr lang="en-US" sz="1800"/>
        </a:p>
      </dgm:t>
    </dgm:pt>
    <dgm:pt modelId="{5F1EB63D-6719-4EEB-BAA7-2FED02F59E5C}" type="pres">
      <dgm:prSet presAssocID="{2FB9DBC4-6AFF-4398-9833-BC7162757C8F}" presName="cycle" presStyleCnt="0">
        <dgm:presLayoutVars>
          <dgm:dir/>
          <dgm:resizeHandles val="exact"/>
        </dgm:presLayoutVars>
      </dgm:prSet>
      <dgm:spPr/>
    </dgm:pt>
    <dgm:pt modelId="{33DA3D44-4626-4B43-A7FA-AC7F1C347AD6}" type="pres">
      <dgm:prSet presAssocID="{86F420F1-D905-4EA3-9E59-0D824934F9E0}" presName="node" presStyleLbl="node1" presStyleIdx="0" presStyleCnt="5">
        <dgm:presLayoutVars>
          <dgm:bulletEnabled val="1"/>
        </dgm:presLayoutVars>
      </dgm:prSet>
      <dgm:spPr/>
    </dgm:pt>
    <dgm:pt modelId="{E7DB44F5-28BF-43E7-8373-3AD1DFC48E23}" type="pres">
      <dgm:prSet presAssocID="{86F420F1-D905-4EA3-9E59-0D824934F9E0}" presName="spNode" presStyleCnt="0"/>
      <dgm:spPr/>
    </dgm:pt>
    <dgm:pt modelId="{370CD9CB-8483-476D-89FE-5B93146081E0}" type="pres">
      <dgm:prSet presAssocID="{BD9BF808-4BA1-419C-AC47-B556A2CC5195}" presName="sibTrans" presStyleLbl="sibTrans1D1" presStyleIdx="0" presStyleCnt="5"/>
      <dgm:spPr/>
    </dgm:pt>
    <dgm:pt modelId="{639F417E-0387-49A6-ADEE-B417CE1FD835}" type="pres">
      <dgm:prSet presAssocID="{84C75986-0879-41AF-BCC5-5FCBFE5566FD}" presName="node" presStyleLbl="node1" presStyleIdx="1" presStyleCnt="5">
        <dgm:presLayoutVars>
          <dgm:bulletEnabled val="1"/>
        </dgm:presLayoutVars>
      </dgm:prSet>
      <dgm:spPr/>
    </dgm:pt>
    <dgm:pt modelId="{34671BCF-8485-4DE2-B6D1-4BF549622E0A}" type="pres">
      <dgm:prSet presAssocID="{84C75986-0879-41AF-BCC5-5FCBFE5566FD}" presName="spNode" presStyleCnt="0"/>
      <dgm:spPr/>
    </dgm:pt>
    <dgm:pt modelId="{8EC230CD-FB4F-4E9A-B9BC-46A164F4B9EB}" type="pres">
      <dgm:prSet presAssocID="{7741DC31-61B5-47FF-A71F-7990B6342B89}" presName="sibTrans" presStyleLbl="sibTrans1D1" presStyleIdx="1" presStyleCnt="5"/>
      <dgm:spPr/>
    </dgm:pt>
    <dgm:pt modelId="{ECD21D34-23F7-4BC0-81A2-C8D7CD535E9B}" type="pres">
      <dgm:prSet presAssocID="{9E7673F6-F527-4A3A-B544-1BDC54EF0076}" presName="node" presStyleLbl="node1" presStyleIdx="2" presStyleCnt="5">
        <dgm:presLayoutVars>
          <dgm:bulletEnabled val="1"/>
        </dgm:presLayoutVars>
      </dgm:prSet>
      <dgm:spPr/>
    </dgm:pt>
    <dgm:pt modelId="{6B3520E3-9BFA-44CF-A1FB-F91D61E53D8C}" type="pres">
      <dgm:prSet presAssocID="{9E7673F6-F527-4A3A-B544-1BDC54EF0076}" presName="spNode" presStyleCnt="0"/>
      <dgm:spPr/>
    </dgm:pt>
    <dgm:pt modelId="{940C8183-948D-4A66-B351-4D6793E834FB}" type="pres">
      <dgm:prSet presAssocID="{42EEB1B0-31CE-4BA4-B85A-3305B642D4E7}" presName="sibTrans" presStyleLbl="sibTrans1D1" presStyleIdx="2" presStyleCnt="5"/>
      <dgm:spPr/>
    </dgm:pt>
    <dgm:pt modelId="{AF1D4D08-B21E-4F6B-9DF5-6225B19896DA}" type="pres">
      <dgm:prSet presAssocID="{8595243E-7041-4BBA-A440-36E80A30D231}" presName="node" presStyleLbl="node1" presStyleIdx="3" presStyleCnt="5">
        <dgm:presLayoutVars>
          <dgm:bulletEnabled val="1"/>
        </dgm:presLayoutVars>
      </dgm:prSet>
      <dgm:spPr/>
    </dgm:pt>
    <dgm:pt modelId="{B6FD953A-4876-4A73-B859-FA341B7858F1}" type="pres">
      <dgm:prSet presAssocID="{8595243E-7041-4BBA-A440-36E80A30D231}" presName="spNode" presStyleCnt="0"/>
      <dgm:spPr/>
    </dgm:pt>
    <dgm:pt modelId="{AE24938B-DDF2-4C44-9561-0322AA0B16EE}" type="pres">
      <dgm:prSet presAssocID="{6C6CBE33-B2D0-4EA9-99AB-C0CC2819A1DC}" presName="sibTrans" presStyleLbl="sibTrans1D1" presStyleIdx="3" presStyleCnt="5"/>
      <dgm:spPr/>
    </dgm:pt>
    <dgm:pt modelId="{A6EDAEB4-5F63-4298-9B35-795DE706CF8A}" type="pres">
      <dgm:prSet presAssocID="{AAB3BC8C-2A04-4472-8DE7-F510CEA8F8D7}" presName="node" presStyleLbl="node1" presStyleIdx="4" presStyleCnt="5">
        <dgm:presLayoutVars>
          <dgm:bulletEnabled val="1"/>
        </dgm:presLayoutVars>
      </dgm:prSet>
      <dgm:spPr/>
    </dgm:pt>
    <dgm:pt modelId="{DF3425D6-0572-43D7-A0BA-00196ECE8AAB}" type="pres">
      <dgm:prSet presAssocID="{AAB3BC8C-2A04-4472-8DE7-F510CEA8F8D7}" presName="spNode" presStyleCnt="0"/>
      <dgm:spPr/>
    </dgm:pt>
    <dgm:pt modelId="{1341BA73-34D3-4721-8495-D841C704B4A5}" type="pres">
      <dgm:prSet presAssocID="{A63C6065-5DE9-456A-A0F5-CC0FB99360A2}" presName="sibTrans" presStyleLbl="sibTrans1D1" presStyleIdx="4" presStyleCnt="5"/>
      <dgm:spPr/>
    </dgm:pt>
  </dgm:ptLst>
  <dgm:cxnLst>
    <dgm:cxn modelId="{A9755304-AA42-4C0A-9EC8-F397C2FB545E}" type="presOf" srcId="{A63C6065-5DE9-456A-A0F5-CC0FB99360A2}" destId="{1341BA73-34D3-4721-8495-D841C704B4A5}" srcOrd="0" destOrd="0" presId="urn:microsoft.com/office/officeart/2005/8/layout/cycle5"/>
    <dgm:cxn modelId="{153F5038-FE76-46E0-B652-D6FB83D82685}" type="presOf" srcId="{7741DC31-61B5-47FF-A71F-7990B6342B89}" destId="{8EC230CD-FB4F-4E9A-B9BC-46A164F4B9EB}" srcOrd="0" destOrd="0" presId="urn:microsoft.com/office/officeart/2005/8/layout/cycle5"/>
    <dgm:cxn modelId="{85D2C940-3A01-4B03-9B0C-96CAF3F66FF6}" type="presOf" srcId="{8595243E-7041-4BBA-A440-36E80A30D231}" destId="{AF1D4D08-B21E-4F6B-9DF5-6225B19896DA}" srcOrd="0" destOrd="0" presId="urn:microsoft.com/office/officeart/2005/8/layout/cycle5"/>
    <dgm:cxn modelId="{B285C545-9A5A-4EA9-AF4C-28FFB2DE1659}" srcId="{2FB9DBC4-6AFF-4398-9833-BC7162757C8F}" destId="{AAB3BC8C-2A04-4472-8DE7-F510CEA8F8D7}" srcOrd="4" destOrd="0" parTransId="{40614CE6-3D0B-4F81-91B1-9B129F555AE9}" sibTransId="{A63C6065-5DE9-456A-A0F5-CC0FB99360A2}"/>
    <dgm:cxn modelId="{9D37E055-3287-4A94-8ADC-E7C6D4B4AF33}" srcId="{2FB9DBC4-6AFF-4398-9833-BC7162757C8F}" destId="{84C75986-0879-41AF-BCC5-5FCBFE5566FD}" srcOrd="1" destOrd="0" parTransId="{9431287A-E47C-47F8-A291-63F1BE6B7659}" sibTransId="{7741DC31-61B5-47FF-A71F-7990B6342B89}"/>
    <dgm:cxn modelId="{246E2657-664D-4940-9EF0-7D0254D3ACE9}" srcId="{2FB9DBC4-6AFF-4398-9833-BC7162757C8F}" destId="{9E7673F6-F527-4A3A-B544-1BDC54EF0076}" srcOrd="2" destOrd="0" parTransId="{B7B05BD4-A506-48F0-9301-D4E94ABFDAC9}" sibTransId="{42EEB1B0-31CE-4BA4-B85A-3305B642D4E7}"/>
    <dgm:cxn modelId="{8FDA9193-7CF5-4528-B171-1E649BFDA8B2}" type="presOf" srcId="{BD9BF808-4BA1-419C-AC47-B556A2CC5195}" destId="{370CD9CB-8483-476D-89FE-5B93146081E0}" srcOrd="0" destOrd="0" presId="urn:microsoft.com/office/officeart/2005/8/layout/cycle5"/>
    <dgm:cxn modelId="{75EBAA94-689A-4E0B-813B-D51115ADBD2F}" type="presOf" srcId="{9E7673F6-F527-4A3A-B544-1BDC54EF0076}" destId="{ECD21D34-23F7-4BC0-81A2-C8D7CD535E9B}" srcOrd="0" destOrd="0" presId="urn:microsoft.com/office/officeart/2005/8/layout/cycle5"/>
    <dgm:cxn modelId="{0310C8B9-B6DF-4012-B782-F3071D99F4BD}" type="presOf" srcId="{42EEB1B0-31CE-4BA4-B85A-3305B642D4E7}" destId="{940C8183-948D-4A66-B351-4D6793E834FB}" srcOrd="0" destOrd="0" presId="urn:microsoft.com/office/officeart/2005/8/layout/cycle5"/>
    <dgm:cxn modelId="{24509ACB-791F-4216-AF13-7DC417EA28EE}" type="presOf" srcId="{84C75986-0879-41AF-BCC5-5FCBFE5566FD}" destId="{639F417E-0387-49A6-ADEE-B417CE1FD835}" srcOrd="0" destOrd="0" presId="urn:microsoft.com/office/officeart/2005/8/layout/cycle5"/>
    <dgm:cxn modelId="{0A5861D5-B34D-4AEF-9E2D-1B51EFBD2E65}" srcId="{2FB9DBC4-6AFF-4398-9833-BC7162757C8F}" destId="{8595243E-7041-4BBA-A440-36E80A30D231}" srcOrd="3" destOrd="0" parTransId="{DCB536FE-9263-4C29-948F-298155C07625}" sibTransId="{6C6CBE33-B2D0-4EA9-99AB-C0CC2819A1DC}"/>
    <dgm:cxn modelId="{5B2AFEE2-C75B-408E-9CA0-3942A5F339C1}" type="presOf" srcId="{AAB3BC8C-2A04-4472-8DE7-F510CEA8F8D7}" destId="{A6EDAEB4-5F63-4298-9B35-795DE706CF8A}" srcOrd="0" destOrd="0" presId="urn:microsoft.com/office/officeart/2005/8/layout/cycle5"/>
    <dgm:cxn modelId="{ECB34BE4-DD9C-43C9-9CD9-5C55CDFDE62B}" srcId="{2FB9DBC4-6AFF-4398-9833-BC7162757C8F}" destId="{86F420F1-D905-4EA3-9E59-0D824934F9E0}" srcOrd="0" destOrd="0" parTransId="{29F2D9AA-05D5-4AED-B54A-AADDA3DA8DC7}" sibTransId="{BD9BF808-4BA1-419C-AC47-B556A2CC5195}"/>
    <dgm:cxn modelId="{B81DE8EB-0FE3-480A-8E5A-1EACA440FECE}" type="presOf" srcId="{2FB9DBC4-6AFF-4398-9833-BC7162757C8F}" destId="{5F1EB63D-6719-4EEB-BAA7-2FED02F59E5C}" srcOrd="0" destOrd="0" presId="urn:microsoft.com/office/officeart/2005/8/layout/cycle5"/>
    <dgm:cxn modelId="{D28B04F9-CA33-4E02-99A8-50022D371F3C}" type="presOf" srcId="{6C6CBE33-B2D0-4EA9-99AB-C0CC2819A1DC}" destId="{AE24938B-DDF2-4C44-9561-0322AA0B16EE}" srcOrd="0" destOrd="0" presId="urn:microsoft.com/office/officeart/2005/8/layout/cycle5"/>
    <dgm:cxn modelId="{947FFEFC-21A4-4965-A148-1C94578F7369}" type="presOf" srcId="{86F420F1-D905-4EA3-9E59-0D824934F9E0}" destId="{33DA3D44-4626-4B43-A7FA-AC7F1C347AD6}" srcOrd="0" destOrd="0" presId="urn:microsoft.com/office/officeart/2005/8/layout/cycle5"/>
    <dgm:cxn modelId="{52491663-2503-4750-8E39-C08F2B671CA4}" type="presParOf" srcId="{5F1EB63D-6719-4EEB-BAA7-2FED02F59E5C}" destId="{33DA3D44-4626-4B43-A7FA-AC7F1C347AD6}" srcOrd="0" destOrd="0" presId="urn:microsoft.com/office/officeart/2005/8/layout/cycle5"/>
    <dgm:cxn modelId="{FD90B064-23E6-45A4-8E7B-9F1DDD0D3D97}" type="presParOf" srcId="{5F1EB63D-6719-4EEB-BAA7-2FED02F59E5C}" destId="{E7DB44F5-28BF-43E7-8373-3AD1DFC48E23}" srcOrd="1" destOrd="0" presId="urn:microsoft.com/office/officeart/2005/8/layout/cycle5"/>
    <dgm:cxn modelId="{1488317B-6DE6-47F9-9CD4-A6876391ED0F}" type="presParOf" srcId="{5F1EB63D-6719-4EEB-BAA7-2FED02F59E5C}" destId="{370CD9CB-8483-476D-89FE-5B93146081E0}" srcOrd="2" destOrd="0" presId="urn:microsoft.com/office/officeart/2005/8/layout/cycle5"/>
    <dgm:cxn modelId="{410DF597-983F-4D19-9BD4-D03495807589}" type="presParOf" srcId="{5F1EB63D-6719-4EEB-BAA7-2FED02F59E5C}" destId="{639F417E-0387-49A6-ADEE-B417CE1FD835}" srcOrd="3" destOrd="0" presId="urn:microsoft.com/office/officeart/2005/8/layout/cycle5"/>
    <dgm:cxn modelId="{EACD7263-16BE-4F9D-854B-1B6AC8151F12}" type="presParOf" srcId="{5F1EB63D-6719-4EEB-BAA7-2FED02F59E5C}" destId="{34671BCF-8485-4DE2-B6D1-4BF549622E0A}" srcOrd="4" destOrd="0" presId="urn:microsoft.com/office/officeart/2005/8/layout/cycle5"/>
    <dgm:cxn modelId="{18C36FB7-F1CB-40BD-A475-CFD4B8CC32C3}" type="presParOf" srcId="{5F1EB63D-6719-4EEB-BAA7-2FED02F59E5C}" destId="{8EC230CD-FB4F-4E9A-B9BC-46A164F4B9EB}" srcOrd="5" destOrd="0" presId="urn:microsoft.com/office/officeart/2005/8/layout/cycle5"/>
    <dgm:cxn modelId="{71333D87-0025-45B0-AF80-1A332BC9CF54}" type="presParOf" srcId="{5F1EB63D-6719-4EEB-BAA7-2FED02F59E5C}" destId="{ECD21D34-23F7-4BC0-81A2-C8D7CD535E9B}" srcOrd="6" destOrd="0" presId="urn:microsoft.com/office/officeart/2005/8/layout/cycle5"/>
    <dgm:cxn modelId="{DC1416EA-4668-4FA8-915C-806FD58D7AC2}" type="presParOf" srcId="{5F1EB63D-6719-4EEB-BAA7-2FED02F59E5C}" destId="{6B3520E3-9BFA-44CF-A1FB-F91D61E53D8C}" srcOrd="7" destOrd="0" presId="urn:microsoft.com/office/officeart/2005/8/layout/cycle5"/>
    <dgm:cxn modelId="{C9467ED6-3074-481D-AE5A-07996DCDC652}" type="presParOf" srcId="{5F1EB63D-6719-4EEB-BAA7-2FED02F59E5C}" destId="{940C8183-948D-4A66-B351-4D6793E834FB}" srcOrd="8" destOrd="0" presId="urn:microsoft.com/office/officeart/2005/8/layout/cycle5"/>
    <dgm:cxn modelId="{AB6375B2-59EC-46BA-87AE-1BA70B5C1F7A}" type="presParOf" srcId="{5F1EB63D-6719-4EEB-BAA7-2FED02F59E5C}" destId="{AF1D4D08-B21E-4F6B-9DF5-6225B19896DA}" srcOrd="9" destOrd="0" presId="urn:microsoft.com/office/officeart/2005/8/layout/cycle5"/>
    <dgm:cxn modelId="{687ABFC8-AE71-4EFD-904E-6447EF955891}" type="presParOf" srcId="{5F1EB63D-6719-4EEB-BAA7-2FED02F59E5C}" destId="{B6FD953A-4876-4A73-B859-FA341B7858F1}" srcOrd="10" destOrd="0" presId="urn:microsoft.com/office/officeart/2005/8/layout/cycle5"/>
    <dgm:cxn modelId="{E6182BC5-9C16-4A01-9936-8AF92A87CFE0}" type="presParOf" srcId="{5F1EB63D-6719-4EEB-BAA7-2FED02F59E5C}" destId="{AE24938B-DDF2-4C44-9561-0322AA0B16EE}" srcOrd="11" destOrd="0" presId="urn:microsoft.com/office/officeart/2005/8/layout/cycle5"/>
    <dgm:cxn modelId="{AF37C9FA-148B-4EE1-880F-FBCDB3D448C8}" type="presParOf" srcId="{5F1EB63D-6719-4EEB-BAA7-2FED02F59E5C}" destId="{A6EDAEB4-5F63-4298-9B35-795DE706CF8A}" srcOrd="12" destOrd="0" presId="urn:microsoft.com/office/officeart/2005/8/layout/cycle5"/>
    <dgm:cxn modelId="{DB8BB1E0-4C99-4F4C-AD3B-07D50E848713}" type="presParOf" srcId="{5F1EB63D-6719-4EEB-BAA7-2FED02F59E5C}" destId="{DF3425D6-0572-43D7-A0BA-00196ECE8AAB}" srcOrd="13" destOrd="0" presId="urn:microsoft.com/office/officeart/2005/8/layout/cycle5"/>
    <dgm:cxn modelId="{8004E7E3-9A4B-4BB8-A285-A836CE12AF4A}" type="presParOf" srcId="{5F1EB63D-6719-4EEB-BAA7-2FED02F59E5C}" destId="{1341BA73-34D3-4721-8495-D841C704B4A5}" srcOrd="14" destOrd="0" presId="urn:microsoft.com/office/officeart/2005/8/layout/cycle5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B9DBC4-6AFF-4398-9833-BC7162757C8F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6F420F1-D905-4EA3-9E59-0D824934F9E0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800" dirty="0">
              <a:solidFill>
                <a:schemeClr val="tx1"/>
              </a:solidFill>
            </a:rPr>
            <a:t>Requirements Analysis</a:t>
          </a:r>
        </a:p>
        <a:p>
          <a:r>
            <a:rPr lang="en-US" sz="1800" dirty="0">
              <a:solidFill>
                <a:schemeClr val="tx1"/>
              </a:solidFill>
            </a:rPr>
            <a:t>(Business Analyst)</a:t>
          </a:r>
        </a:p>
      </dgm:t>
    </dgm:pt>
    <dgm:pt modelId="{29F2D9AA-05D5-4AED-B54A-AADDA3DA8DC7}" type="parTrans" cxnId="{ECB34BE4-DD9C-43C9-9CD9-5C55CDFDE62B}">
      <dgm:prSet/>
      <dgm:spPr/>
      <dgm:t>
        <a:bodyPr/>
        <a:lstStyle/>
        <a:p>
          <a:endParaRPr lang="en-US" sz="1800"/>
        </a:p>
      </dgm:t>
    </dgm:pt>
    <dgm:pt modelId="{BD9BF808-4BA1-419C-AC47-B556A2CC5195}" type="sibTrans" cxnId="{ECB34BE4-DD9C-43C9-9CD9-5C55CDFDE62B}">
      <dgm:prSet/>
      <dgm:spPr>
        <a:ln w="38100">
          <a:solidFill>
            <a:srgbClr val="FFFF00"/>
          </a:solidFill>
        </a:ln>
      </dgm:spPr>
      <dgm:t>
        <a:bodyPr/>
        <a:lstStyle/>
        <a:p>
          <a:endParaRPr lang="en-US" sz="1800"/>
        </a:p>
      </dgm:t>
    </dgm:pt>
    <dgm:pt modelId="{84C75986-0879-41AF-BCC5-5FCBFE5566FD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2000" dirty="0">
              <a:solidFill>
                <a:schemeClr val="tx1"/>
              </a:solidFill>
            </a:rPr>
            <a:t>Specifications</a:t>
          </a:r>
        </a:p>
        <a:p>
          <a:r>
            <a:rPr lang="en-US" sz="2000" dirty="0">
              <a:solidFill>
                <a:schemeClr val="tx1"/>
              </a:solidFill>
            </a:rPr>
            <a:t>(System Analyst)</a:t>
          </a:r>
        </a:p>
      </dgm:t>
    </dgm:pt>
    <dgm:pt modelId="{9431287A-E47C-47F8-A291-63F1BE6B7659}" type="parTrans" cxnId="{9D37E055-3287-4A94-8ADC-E7C6D4B4AF33}">
      <dgm:prSet/>
      <dgm:spPr/>
      <dgm:t>
        <a:bodyPr/>
        <a:lstStyle/>
        <a:p>
          <a:endParaRPr lang="en-US" sz="1800"/>
        </a:p>
      </dgm:t>
    </dgm:pt>
    <dgm:pt modelId="{7741DC31-61B5-47FF-A71F-7990B6342B89}" type="sibTrans" cxnId="{9D37E055-3287-4A94-8ADC-E7C6D4B4AF33}">
      <dgm:prSet/>
      <dgm:spPr>
        <a:ln w="38100">
          <a:solidFill>
            <a:srgbClr val="FFFF00"/>
          </a:solidFill>
        </a:ln>
      </dgm:spPr>
      <dgm:t>
        <a:bodyPr/>
        <a:lstStyle/>
        <a:p>
          <a:endParaRPr lang="en-US" sz="1800"/>
        </a:p>
      </dgm:t>
    </dgm:pt>
    <dgm:pt modelId="{9E7673F6-F527-4A3A-B544-1BDC54EF0076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2000" dirty="0">
              <a:solidFill>
                <a:schemeClr val="tx1"/>
              </a:solidFill>
            </a:rPr>
            <a:t>Coding</a:t>
          </a:r>
        </a:p>
        <a:p>
          <a:r>
            <a:rPr lang="en-US" sz="2000" dirty="0">
              <a:solidFill>
                <a:schemeClr val="tx1"/>
              </a:solidFill>
            </a:rPr>
            <a:t>(Programmers)</a:t>
          </a:r>
        </a:p>
      </dgm:t>
    </dgm:pt>
    <dgm:pt modelId="{B7B05BD4-A506-48F0-9301-D4E94ABFDAC9}" type="parTrans" cxnId="{246E2657-664D-4940-9EF0-7D0254D3ACE9}">
      <dgm:prSet/>
      <dgm:spPr/>
      <dgm:t>
        <a:bodyPr/>
        <a:lstStyle/>
        <a:p>
          <a:endParaRPr lang="en-US" sz="1800"/>
        </a:p>
      </dgm:t>
    </dgm:pt>
    <dgm:pt modelId="{42EEB1B0-31CE-4BA4-B85A-3305B642D4E7}" type="sibTrans" cxnId="{246E2657-664D-4940-9EF0-7D0254D3ACE9}">
      <dgm:prSet/>
      <dgm:spPr>
        <a:ln w="38100">
          <a:solidFill>
            <a:srgbClr val="FFFF00"/>
          </a:solidFill>
        </a:ln>
      </dgm:spPr>
      <dgm:t>
        <a:bodyPr/>
        <a:lstStyle/>
        <a:p>
          <a:endParaRPr lang="en-US" sz="1800"/>
        </a:p>
      </dgm:t>
    </dgm:pt>
    <dgm:pt modelId="{8595243E-7041-4BBA-A440-36E80A30D231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2000" dirty="0">
              <a:solidFill>
                <a:schemeClr val="tx1"/>
              </a:solidFill>
            </a:rPr>
            <a:t>Acceptance Testing</a:t>
          </a:r>
        </a:p>
        <a:p>
          <a:r>
            <a:rPr lang="en-US" sz="2000" dirty="0">
              <a:solidFill>
                <a:schemeClr val="tx1"/>
              </a:solidFill>
            </a:rPr>
            <a:t>(QA &amp; Business Analysts)</a:t>
          </a:r>
        </a:p>
      </dgm:t>
    </dgm:pt>
    <dgm:pt modelId="{DCB536FE-9263-4C29-948F-298155C07625}" type="parTrans" cxnId="{0A5861D5-B34D-4AEF-9E2D-1B51EFBD2E65}">
      <dgm:prSet/>
      <dgm:spPr/>
      <dgm:t>
        <a:bodyPr/>
        <a:lstStyle/>
        <a:p>
          <a:endParaRPr lang="en-US" sz="1800"/>
        </a:p>
      </dgm:t>
    </dgm:pt>
    <dgm:pt modelId="{6C6CBE33-B2D0-4EA9-99AB-C0CC2819A1DC}" type="sibTrans" cxnId="{0A5861D5-B34D-4AEF-9E2D-1B51EFBD2E65}">
      <dgm:prSet/>
      <dgm:spPr>
        <a:ln w="38100">
          <a:solidFill>
            <a:srgbClr val="FFFF00"/>
          </a:solidFill>
        </a:ln>
      </dgm:spPr>
      <dgm:t>
        <a:bodyPr/>
        <a:lstStyle/>
        <a:p>
          <a:endParaRPr lang="en-US" sz="1800"/>
        </a:p>
      </dgm:t>
    </dgm:pt>
    <dgm:pt modelId="{AAB3BC8C-2A04-4472-8DE7-F510CEA8F8D7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2000" dirty="0">
              <a:solidFill>
                <a:schemeClr val="tx1"/>
              </a:solidFill>
            </a:rPr>
            <a:t>Production Rollout</a:t>
          </a:r>
        </a:p>
        <a:p>
          <a:r>
            <a:rPr lang="en-US" sz="2000" dirty="0">
              <a:solidFill>
                <a:schemeClr val="tx1"/>
              </a:solidFill>
            </a:rPr>
            <a:t>(Data center operations)</a:t>
          </a:r>
        </a:p>
      </dgm:t>
    </dgm:pt>
    <dgm:pt modelId="{40614CE6-3D0B-4F81-91B1-9B129F555AE9}" type="parTrans" cxnId="{B285C545-9A5A-4EA9-AF4C-28FFB2DE1659}">
      <dgm:prSet/>
      <dgm:spPr/>
      <dgm:t>
        <a:bodyPr/>
        <a:lstStyle/>
        <a:p>
          <a:endParaRPr lang="en-US" sz="1800"/>
        </a:p>
      </dgm:t>
    </dgm:pt>
    <dgm:pt modelId="{A63C6065-5DE9-456A-A0F5-CC0FB99360A2}" type="sibTrans" cxnId="{B285C545-9A5A-4EA9-AF4C-28FFB2DE1659}">
      <dgm:prSet/>
      <dgm:spPr>
        <a:ln w="38100">
          <a:solidFill>
            <a:srgbClr val="FFFF00"/>
          </a:solidFill>
        </a:ln>
      </dgm:spPr>
      <dgm:t>
        <a:bodyPr/>
        <a:lstStyle/>
        <a:p>
          <a:endParaRPr lang="en-US" sz="1800"/>
        </a:p>
      </dgm:t>
    </dgm:pt>
    <dgm:pt modelId="{5F1EB63D-6719-4EEB-BAA7-2FED02F59E5C}" type="pres">
      <dgm:prSet presAssocID="{2FB9DBC4-6AFF-4398-9833-BC7162757C8F}" presName="cycle" presStyleCnt="0">
        <dgm:presLayoutVars>
          <dgm:dir/>
          <dgm:resizeHandles val="exact"/>
        </dgm:presLayoutVars>
      </dgm:prSet>
      <dgm:spPr/>
    </dgm:pt>
    <dgm:pt modelId="{33DA3D44-4626-4B43-A7FA-AC7F1C347AD6}" type="pres">
      <dgm:prSet presAssocID="{86F420F1-D905-4EA3-9E59-0D824934F9E0}" presName="node" presStyleLbl="node1" presStyleIdx="0" presStyleCnt="5">
        <dgm:presLayoutVars>
          <dgm:bulletEnabled val="1"/>
        </dgm:presLayoutVars>
      </dgm:prSet>
      <dgm:spPr/>
    </dgm:pt>
    <dgm:pt modelId="{E7DB44F5-28BF-43E7-8373-3AD1DFC48E23}" type="pres">
      <dgm:prSet presAssocID="{86F420F1-D905-4EA3-9E59-0D824934F9E0}" presName="spNode" presStyleCnt="0"/>
      <dgm:spPr/>
    </dgm:pt>
    <dgm:pt modelId="{370CD9CB-8483-476D-89FE-5B93146081E0}" type="pres">
      <dgm:prSet presAssocID="{BD9BF808-4BA1-419C-AC47-B556A2CC5195}" presName="sibTrans" presStyleLbl="sibTrans1D1" presStyleIdx="0" presStyleCnt="5"/>
      <dgm:spPr/>
    </dgm:pt>
    <dgm:pt modelId="{639F417E-0387-49A6-ADEE-B417CE1FD835}" type="pres">
      <dgm:prSet presAssocID="{84C75986-0879-41AF-BCC5-5FCBFE5566FD}" presName="node" presStyleLbl="node1" presStyleIdx="1" presStyleCnt="5" custRadScaleRad="101953" custRadScaleInc="3974">
        <dgm:presLayoutVars>
          <dgm:bulletEnabled val="1"/>
        </dgm:presLayoutVars>
      </dgm:prSet>
      <dgm:spPr/>
    </dgm:pt>
    <dgm:pt modelId="{34671BCF-8485-4DE2-B6D1-4BF549622E0A}" type="pres">
      <dgm:prSet presAssocID="{84C75986-0879-41AF-BCC5-5FCBFE5566FD}" presName="spNode" presStyleCnt="0"/>
      <dgm:spPr/>
    </dgm:pt>
    <dgm:pt modelId="{8EC230CD-FB4F-4E9A-B9BC-46A164F4B9EB}" type="pres">
      <dgm:prSet presAssocID="{7741DC31-61B5-47FF-A71F-7990B6342B89}" presName="sibTrans" presStyleLbl="sibTrans1D1" presStyleIdx="1" presStyleCnt="5"/>
      <dgm:spPr/>
    </dgm:pt>
    <dgm:pt modelId="{ECD21D34-23F7-4BC0-81A2-C8D7CD535E9B}" type="pres">
      <dgm:prSet presAssocID="{9E7673F6-F527-4A3A-B544-1BDC54EF0076}" presName="node" presStyleLbl="node1" presStyleIdx="2" presStyleCnt="5">
        <dgm:presLayoutVars>
          <dgm:bulletEnabled val="1"/>
        </dgm:presLayoutVars>
      </dgm:prSet>
      <dgm:spPr/>
    </dgm:pt>
    <dgm:pt modelId="{6B3520E3-9BFA-44CF-A1FB-F91D61E53D8C}" type="pres">
      <dgm:prSet presAssocID="{9E7673F6-F527-4A3A-B544-1BDC54EF0076}" presName="spNode" presStyleCnt="0"/>
      <dgm:spPr/>
    </dgm:pt>
    <dgm:pt modelId="{940C8183-948D-4A66-B351-4D6793E834FB}" type="pres">
      <dgm:prSet presAssocID="{42EEB1B0-31CE-4BA4-B85A-3305B642D4E7}" presName="sibTrans" presStyleLbl="sibTrans1D1" presStyleIdx="2" presStyleCnt="5"/>
      <dgm:spPr/>
    </dgm:pt>
    <dgm:pt modelId="{AF1D4D08-B21E-4F6B-9DF5-6225B19896DA}" type="pres">
      <dgm:prSet presAssocID="{8595243E-7041-4BBA-A440-36E80A30D231}" presName="node" presStyleLbl="node1" presStyleIdx="3" presStyleCnt="5">
        <dgm:presLayoutVars>
          <dgm:bulletEnabled val="1"/>
        </dgm:presLayoutVars>
      </dgm:prSet>
      <dgm:spPr/>
    </dgm:pt>
    <dgm:pt modelId="{B6FD953A-4876-4A73-B859-FA341B7858F1}" type="pres">
      <dgm:prSet presAssocID="{8595243E-7041-4BBA-A440-36E80A30D231}" presName="spNode" presStyleCnt="0"/>
      <dgm:spPr/>
    </dgm:pt>
    <dgm:pt modelId="{AE24938B-DDF2-4C44-9561-0322AA0B16EE}" type="pres">
      <dgm:prSet presAssocID="{6C6CBE33-B2D0-4EA9-99AB-C0CC2819A1DC}" presName="sibTrans" presStyleLbl="sibTrans1D1" presStyleIdx="3" presStyleCnt="5"/>
      <dgm:spPr/>
    </dgm:pt>
    <dgm:pt modelId="{A6EDAEB4-5F63-4298-9B35-795DE706CF8A}" type="pres">
      <dgm:prSet presAssocID="{AAB3BC8C-2A04-4472-8DE7-F510CEA8F8D7}" presName="node" presStyleLbl="node1" presStyleIdx="4" presStyleCnt="5">
        <dgm:presLayoutVars>
          <dgm:bulletEnabled val="1"/>
        </dgm:presLayoutVars>
      </dgm:prSet>
      <dgm:spPr/>
    </dgm:pt>
    <dgm:pt modelId="{DF3425D6-0572-43D7-A0BA-00196ECE8AAB}" type="pres">
      <dgm:prSet presAssocID="{AAB3BC8C-2A04-4472-8DE7-F510CEA8F8D7}" presName="spNode" presStyleCnt="0"/>
      <dgm:spPr/>
    </dgm:pt>
    <dgm:pt modelId="{1341BA73-34D3-4721-8495-D841C704B4A5}" type="pres">
      <dgm:prSet presAssocID="{A63C6065-5DE9-456A-A0F5-CC0FB99360A2}" presName="sibTrans" presStyleLbl="sibTrans1D1" presStyleIdx="4" presStyleCnt="5"/>
      <dgm:spPr/>
    </dgm:pt>
  </dgm:ptLst>
  <dgm:cxnLst>
    <dgm:cxn modelId="{A9755304-AA42-4C0A-9EC8-F397C2FB545E}" type="presOf" srcId="{A63C6065-5DE9-456A-A0F5-CC0FB99360A2}" destId="{1341BA73-34D3-4721-8495-D841C704B4A5}" srcOrd="0" destOrd="0" presId="urn:microsoft.com/office/officeart/2005/8/layout/cycle5"/>
    <dgm:cxn modelId="{153F5038-FE76-46E0-B652-D6FB83D82685}" type="presOf" srcId="{7741DC31-61B5-47FF-A71F-7990B6342B89}" destId="{8EC230CD-FB4F-4E9A-B9BC-46A164F4B9EB}" srcOrd="0" destOrd="0" presId="urn:microsoft.com/office/officeart/2005/8/layout/cycle5"/>
    <dgm:cxn modelId="{85D2C940-3A01-4B03-9B0C-96CAF3F66FF6}" type="presOf" srcId="{8595243E-7041-4BBA-A440-36E80A30D231}" destId="{AF1D4D08-B21E-4F6B-9DF5-6225B19896DA}" srcOrd="0" destOrd="0" presId="urn:microsoft.com/office/officeart/2005/8/layout/cycle5"/>
    <dgm:cxn modelId="{B285C545-9A5A-4EA9-AF4C-28FFB2DE1659}" srcId="{2FB9DBC4-6AFF-4398-9833-BC7162757C8F}" destId="{AAB3BC8C-2A04-4472-8DE7-F510CEA8F8D7}" srcOrd="4" destOrd="0" parTransId="{40614CE6-3D0B-4F81-91B1-9B129F555AE9}" sibTransId="{A63C6065-5DE9-456A-A0F5-CC0FB99360A2}"/>
    <dgm:cxn modelId="{9D37E055-3287-4A94-8ADC-E7C6D4B4AF33}" srcId="{2FB9DBC4-6AFF-4398-9833-BC7162757C8F}" destId="{84C75986-0879-41AF-BCC5-5FCBFE5566FD}" srcOrd="1" destOrd="0" parTransId="{9431287A-E47C-47F8-A291-63F1BE6B7659}" sibTransId="{7741DC31-61B5-47FF-A71F-7990B6342B89}"/>
    <dgm:cxn modelId="{246E2657-664D-4940-9EF0-7D0254D3ACE9}" srcId="{2FB9DBC4-6AFF-4398-9833-BC7162757C8F}" destId="{9E7673F6-F527-4A3A-B544-1BDC54EF0076}" srcOrd="2" destOrd="0" parTransId="{B7B05BD4-A506-48F0-9301-D4E94ABFDAC9}" sibTransId="{42EEB1B0-31CE-4BA4-B85A-3305B642D4E7}"/>
    <dgm:cxn modelId="{8FDA9193-7CF5-4528-B171-1E649BFDA8B2}" type="presOf" srcId="{BD9BF808-4BA1-419C-AC47-B556A2CC5195}" destId="{370CD9CB-8483-476D-89FE-5B93146081E0}" srcOrd="0" destOrd="0" presId="urn:microsoft.com/office/officeart/2005/8/layout/cycle5"/>
    <dgm:cxn modelId="{75EBAA94-689A-4E0B-813B-D51115ADBD2F}" type="presOf" srcId="{9E7673F6-F527-4A3A-B544-1BDC54EF0076}" destId="{ECD21D34-23F7-4BC0-81A2-C8D7CD535E9B}" srcOrd="0" destOrd="0" presId="urn:microsoft.com/office/officeart/2005/8/layout/cycle5"/>
    <dgm:cxn modelId="{0310C8B9-B6DF-4012-B782-F3071D99F4BD}" type="presOf" srcId="{42EEB1B0-31CE-4BA4-B85A-3305B642D4E7}" destId="{940C8183-948D-4A66-B351-4D6793E834FB}" srcOrd="0" destOrd="0" presId="urn:microsoft.com/office/officeart/2005/8/layout/cycle5"/>
    <dgm:cxn modelId="{24509ACB-791F-4216-AF13-7DC417EA28EE}" type="presOf" srcId="{84C75986-0879-41AF-BCC5-5FCBFE5566FD}" destId="{639F417E-0387-49A6-ADEE-B417CE1FD835}" srcOrd="0" destOrd="0" presId="urn:microsoft.com/office/officeart/2005/8/layout/cycle5"/>
    <dgm:cxn modelId="{0A5861D5-B34D-4AEF-9E2D-1B51EFBD2E65}" srcId="{2FB9DBC4-6AFF-4398-9833-BC7162757C8F}" destId="{8595243E-7041-4BBA-A440-36E80A30D231}" srcOrd="3" destOrd="0" parTransId="{DCB536FE-9263-4C29-948F-298155C07625}" sibTransId="{6C6CBE33-B2D0-4EA9-99AB-C0CC2819A1DC}"/>
    <dgm:cxn modelId="{5B2AFEE2-C75B-408E-9CA0-3942A5F339C1}" type="presOf" srcId="{AAB3BC8C-2A04-4472-8DE7-F510CEA8F8D7}" destId="{A6EDAEB4-5F63-4298-9B35-795DE706CF8A}" srcOrd="0" destOrd="0" presId="urn:microsoft.com/office/officeart/2005/8/layout/cycle5"/>
    <dgm:cxn modelId="{ECB34BE4-DD9C-43C9-9CD9-5C55CDFDE62B}" srcId="{2FB9DBC4-6AFF-4398-9833-BC7162757C8F}" destId="{86F420F1-D905-4EA3-9E59-0D824934F9E0}" srcOrd="0" destOrd="0" parTransId="{29F2D9AA-05D5-4AED-B54A-AADDA3DA8DC7}" sibTransId="{BD9BF808-4BA1-419C-AC47-B556A2CC5195}"/>
    <dgm:cxn modelId="{B81DE8EB-0FE3-480A-8E5A-1EACA440FECE}" type="presOf" srcId="{2FB9DBC4-6AFF-4398-9833-BC7162757C8F}" destId="{5F1EB63D-6719-4EEB-BAA7-2FED02F59E5C}" srcOrd="0" destOrd="0" presId="urn:microsoft.com/office/officeart/2005/8/layout/cycle5"/>
    <dgm:cxn modelId="{D28B04F9-CA33-4E02-99A8-50022D371F3C}" type="presOf" srcId="{6C6CBE33-B2D0-4EA9-99AB-C0CC2819A1DC}" destId="{AE24938B-DDF2-4C44-9561-0322AA0B16EE}" srcOrd="0" destOrd="0" presId="urn:microsoft.com/office/officeart/2005/8/layout/cycle5"/>
    <dgm:cxn modelId="{947FFEFC-21A4-4965-A148-1C94578F7369}" type="presOf" srcId="{86F420F1-D905-4EA3-9E59-0D824934F9E0}" destId="{33DA3D44-4626-4B43-A7FA-AC7F1C347AD6}" srcOrd="0" destOrd="0" presId="urn:microsoft.com/office/officeart/2005/8/layout/cycle5"/>
    <dgm:cxn modelId="{52491663-2503-4750-8E39-C08F2B671CA4}" type="presParOf" srcId="{5F1EB63D-6719-4EEB-BAA7-2FED02F59E5C}" destId="{33DA3D44-4626-4B43-A7FA-AC7F1C347AD6}" srcOrd="0" destOrd="0" presId="urn:microsoft.com/office/officeart/2005/8/layout/cycle5"/>
    <dgm:cxn modelId="{FD90B064-23E6-45A4-8E7B-9F1DDD0D3D97}" type="presParOf" srcId="{5F1EB63D-6719-4EEB-BAA7-2FED02F59E5C}" destId="{E7DB44F5-28BF-43E7-8373-3AD1DFC48E23}" srcOrd="1" destOrd="0" presId="urn:microsoft.com/office/officeart/2005/8/layout/cycle5"/>
    <dgm:cxn modelId="{1488317B-6DE6-47F9-9CD4-A6876391ED0F}" type="presParOf" srcId="{5F1EB63D-6719-4EEB-BAA7-2FED02F59E5C}" destId="{370CD9CB-8483-476D-89FE-5B93146081E0}" srcOrd="2" destOrd="0" presId="urn:microsoft.com/office/officeart/2005/8/layout/cycle5"/>
    <dgm:cxn modelId="{410DF597-983F-4D19-9BD4-D03495807589}" type="presParOf" srcId="{5F1EB63D-6719-4EEB-BAA7-2FED02F59E5C}" destId="{639F417E-0387-49A6-ADEE-B417CE1FD835}" srcOrd="3" destOrd="0" presId="urn:microsoft.com/office/officeart/2005/8/layout/cycle5"/>
    <dgm:cxn modelId="{EACD7263-16BE-4F9D-854B-1B6AC8151F12}" type="presParOf" srcId="{5F1EB63D-6719-4EEB-BAA7-2FED02F59E5C}" destId="{34671BCF-8485-4DE2-B6D1-4BF549622E0A}" srcOrd="4" destOrd="0" presId="urn:microsoft.com/office/officeart/2005/8/layout/cycle5"/>
    <dgm:cxn modelId="{18C36FB7-F1CB-40BD-A475-CFD4B8CC32C3}" type="presParOf" srcId="{5F1EB63D-6719-4EEB-BAA7-2FED02F59E5C}" destId="{8EC230CD-FB4F-4E9A-B9BC-46A164F4B9EB}" srcOrd="5" destOrd="0" presId="urn:microsoft.com/office/officeart/2005/8/layout/cycle5"/>
    <dgm:cxn modelId="{71333D87-0025-45B0-AF80-1A332BC9CF54}" type="presParOf" srcId="{5F1EB63D-6719-4EEB-BAA7-2FED02F59E5C}" destId="{ECD21D34-23F7-4BC0-81A2-C8D7CD535E9B}" srcOrd="6" destOrd="0" presId="urn:microsoft.com/office/officeart/2005/8/layout/cycle5"/>
    <dgm:cxn modelId="{DC1416EA-4668-4FA8-915C-806FD58D7AC2}" type="presParOf" srcId="{5F1EB63D-6719-4EEB-BAA7-2FED02F59E5C}" destId="{6B3520E3-9BFA-44CF-A1FB-F91D61E53D8C}" srcOrd="7" destOrd="0" presId="urn:microsoft.com/office/officeart/2005/8/layout/cycle5"/>
    <dgm:cxn modelId="{C9467ED6-3074-481D-AE5A-07996DCDC652}" type="presParOf" srcId="{5F1EB63D-6719-4EEB-BAA7-2FED02F59E5C}" destId="{940C8183-948D-4A66-B351-4D6793E834FB}" srcOrd="8" destOrd="0" presId="urn:microsoft.com/office/officeart/2005/8/layout/cycle5"/>
    <dgm:cxn modelId="{AB6375B2-59EC-46BA-87AE-1BA70B5C1F7A}" type="presParOf" srcId="{5F1EB63D-6719-4EEB-BAA7-2FED02F59E5C}" destId="{AF1D4D08-B21E-4F6B-9DF5-6225B19896DA}" srcOrd="9" destOrd="0" presId="urn:microsoft.com/office/officeart/2005/8/layout/cycle5"/>
    <dgm:cxn modelId="{687ABFC8-AE71-4EFD-904E-6447EF955891}" type="presParOf" srcId="{5F1EB63D-6719-4EEB-BAA7-2FED02F59E5C}" destId="{B6FD953A-4876-4A73-B859-FA341B7858F1}" srcOrd="10" destOrd="0" presId="urn:microsoft.com/office/officeart/2005/8/layout/cycle5"/>
    <dgm:cxn modelId="{E6182BC5-9C16-4A01-9936-8AF92A87CFE0}" type="presParOf" srcId="{5F1EB63D-6719-4EEB-BAA7-2FED02F59E5C}" destId="{AE24938B-DDF2-4C44-9561-0322AA0B16EE}" srcOrd="11" destOrd="0" presId="urn:microsoft.com/office/officeart/2005/8/layout/cycle5"/>
    <dgm:cxn modelId="{AF37C9FA-148B-4EE1-880F-FBCDB3D448C8}" type="presParOf" srcId="{5F1EB63D-6719-4EEB-BAA7-2FED02F59E5C}" destId="{A6EDAEB4-5F63-4298-9B35-795DE706CF8A}" srcOrd="12" destOrd="0" presId="urn:microsoft.com/office/officeart/2005/8/layout/cycle5"/>
    <dgm:cxn modelId="{DB8BB1E0-4C99-4F4C-AD3B-07D50E848713}" type="presParOf" srcId="{5F1EB63D-6719-4EEB-BAA7-2FED02F59E5C}" destId="{DF3425D6-0572-43D7-A0BA-00196ECE8AAB}" srcOrd="13" destOrd="0" presId="urn:microsoft.com/office/officeart/2005/8/layout/cycle5"/>
    <dgm:cxn modelId="{8004E7E3-9A4B-4BB8-A285-A836CE12AF4A}" type="presParOf" srcId="{5F1EB63D-6719-4EEB-BAA7-2FED02F59E5C}" destId="{1341BA73-34D3-4721-8495-D841C704B4A5}" srcOrd="14" destOrd="0" presId="urn:microsoft.com/office/officeart/2005/8/layout/cycle5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FB9DBC4-6AFF-4398-9833-BC7162757C8F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6F420F1-D905-4EA3-9E59-0D824934F9E0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400" dirty="0">
              <a:solidFill>
                <a:schemeClr val="tx1"/>
              </a:solidFill>
            </a:rPr>
            <a:t>Requirements </a:t>
          </a:r>
        </a:p>
      </dgm:t>
    </dgm:pt>
    <dgm:pt modelId="{29F2D9AA-05D5-4AED-B54A-AADDA3DA8DC7}" type="parTrans" cxnId="{ECB34BE4-DD9C-43C9-9CD9-5C55CDFDE62B}">
      <dgm:prSet/>
      <dgm:spPr/>
      <dgm:t>
        <a:bodyPr/>
        <a:lstStyle/>
        <a:p>
          <a:endParaRPr lang="en-US" sz="1400"/>
        </a:p>
      </dgm:t>
    </dgm:pt>
    <dgm:pt modelId="{BD9BF808-4BA1-419C-AC47-B556A2CC5195}" type="sibTrans" cxnId="{ECB34BE4-DD9C-43C9-9CD9-5C55CDFDE62B}">
      <dgm:prSet/>
      <dgm:spPr>
        <a:ln w="38100">
          <a:solidFill>
            <a:srgbClr val="FFFF00"/>
          </a:solidFill>
        </a:ln>
      </dgm:spPr>
      <dgm:t>
        <a:bodyPr/>
        <a:lstStyle/>
        <a:p>
          <a:endParaRPr lang="en-US" sz="1400"/>
        </a:p>
      </dgm:t>
    </dgm:pt>
    <dgm:pt modelId="{84C75986-0879-41AF-BCC5-5FCBFE5566FD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600" dirty="0">
              <a:solidFill>
                <a:schemeClr val="tx1"/>
              </a:solidFill>
            </a:rPr>
            <a:t>Specifications</a:t>
          </a:r>
        </a:p>
      </dgm:t>
    </dgm:pt>
    <dgm:pt modelId="{9431287A-E47C-47F8-A291-63F1BE6B7659}" type="parTrans" cxnId="{9D37E055-3287-4A94-8ADC-E7C6D4B4AF33}">
      <dgm:prSet/>
      <dgm:spPr/>
      <dgm:t>
        <a:bodyPr/>
        <a:lstStyle/>
        <a:p>
          <a:endParaRPr lang="en-US" sz="1400"/>
        </a:p>
      </dgm:t>
    </dgm:pt>
    <dgm:pt modelId="{7741DC31-61B5-47FF-A71F-7990B6342B89}" type="sibTrans" cxnId="{9D37E055-3287-4A94-8ADC-E7C6D4B4AF33}">
      <dgm:prSet/>
      <dgm:spPr>
        <a:ln w="38100">
          <a:solidFill>
            <a:srgbClr val="FFFF00"/>
          </a:solidFill>
        </a:ln>
      </dgm:spPr>
      <dgm:t>
        <a:bodyPr/>
        <a:lstStyle/>
        <a:p>
          <a:endParaRPr lang="en-US" sz="1400"/>
        </a:p>
      </dgm:t>
    </dgm:pt>
    <dgm:pt modelId="{9E7673F6-F527-4A3A-B544-1BDC54EF0076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800" dirty="0">
              <a:solidFill>
                <a:schemeClr val="tx1"/>
              </a:solidFill>
            </a:rPr>
            <a:t>Coding</a:t>
          </a:r>
        </a:p>
        <a:p>
          <a:r>
            <a:rPr lang="en-US" sz="1800" dirty="0">
              <a:solidFill>
                <a:schemeClr val="tx1"/>
              </a:solidFill>
            </a:rPr>
            <a:t>Testing</a:t>
          </a:r>
        </a:p>
      </dgm:t>
    </dgm:pt>
    <dgm:pt modelId="{B7B05BD4-A506-48F0-9301-D4E94ABFDAC9}" type="parTrans" cxnId="{246E2657-664D-4940-9EF0-7D0254D3ACE9}">
      <dgm:prSet/>
      <dgm:spPr/>
      <dgm:t>
        <a:bodyPr/>
        <a:lstStyle/>
        <a:p>
          <a:endParaRPr lang="en-US" sz="1400"/>
        </a:p>
      </dgm:t>
    </dgm:pt>
    <dgm:pt modelId="{42EEB1B0-31CE-4BA4-B85A-3305B642D4E7}" type="sibTrans" cxnId="{246E2657-664D-4940-9EF0-7D0254D3ACE9}">
      <dgm:prSet/>
      <dgm:spPr>
        <a:ln w="38100">
          <a:solidFill>
            <a:srgbClr val="FFFF00"/>
          </a:solidFill>
        </a:ln>
      </dgm:spPr>
      <dgm:t>
        <a:bodyPr/>
        <a:lstStyle/>
        <a:p>
          <a:endParaRPr lang="en-US" sz="1400"/>
        </a:p>
      </dgm:t>
    </dgm:pt>
    <dgm:pt modelId="{8595243E-7041-4BBA-A440-36E80A30D231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600" dirty="0">
              <a:solidFill>
                <a:schemeClr val="tx1"/>
              </a:solidFill>
            </a:rPr>
            <a:t>Customer</a:t>
          </a:r>
        </a:p>
        <a:p>
          <a:r>
            <a:rPr lang="en-US" sz="1600" dirty="0">
              <a:solidFill>
                <a:schemeClr val="tx1"/>
              </a:solidFill>
            </a:rPr>
            <a:t>Beta Testing</a:t>
          </a:r>
        </a:p>
      </dgm:t>
    </dgm:pt>
    <dgm:pt modelId="{DCB536FE-9263-4C29-948F-298155C07625}" type="parTrans" cxnId="{0A5861D5-B34D-4AEF-9E2D-1B51EFBD2E65}">
      <dgm:prSet/>
      <dgm:spPr/>
      <dgm:t>
        <a:bodyPr/>
        <a:lstStyle/>
        <a:p>
          <a:endParaRPr lang="en-US" sz="1400"/>
        </a:p>
      </dgm:t>
    </dgm:pt>
    <dgm:pt modelId="{6C6CBE33-B2D0-4EA9-99AB-C0CC2819A1DC}" type="sibTrans" cxnId="{0A5861D5-B34D-4AEF-9E2D-1B51EFBD2E65}">
      <dgm:prSet/>
      <dgm:spPr>
        <a:ln w="38100">
          <a:solidFill>
            <a:srgbClr val="FFFF00"/>
          </a:solidFill>
        </a:ln>
      </dgm:spPr>
      <dgm:t>
        <a:bodyPr/>
        <a:lstStyle/>
        <a:p>
          <a:endParaRPr lang="en-US" sz="1400"/>
        </a:p>
      </dgm:t>
    </dgm:pt>
    <dgm:pt modelId="{AAB3BC8C-2A04-4472-8DE7-F510CEA8F8D7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800" dirty="0">
              <a:solidFill>
                <a:schemeClr val="tx1"/>
              </a:solidFill>
            </a:rPr>
            <a:t>Release</a:t>
          </a:r>
          <a:endParaRPr lang="en-US" sz="1600" dirty="0">
            <a:solidFill>
              <a:schemeClr val="tx1"/>
            </a:solidFill>
          </a:endParaRPr>
        </a:p>
      </dgm:t>
    </dgm:pt>
    <dgm:pt modelId="{40614CE6-3D0B-4F81-91B1-9B129F555AE9}" type="parTrans" cxnId="{B285C545-9A5A-4EA9-AF4C-28FFB2DE1659}">
      <dgm:prSet/>
      <dgm:spPr/>
      <dgm:t>
        <a:bodyPr/>
        <a:lstStyle/>
        <a:p>
          <a:endParaRPr lang="en-US" sz="1400"/>
        </a:p>
      </dgm:t>
    </dgm:pt>
    <dgm:pt modelId="{A63C6065-5DE9-456A-A0F5-CC0FB99360A2}" type="sibTrans" cxnId="{B285C545-9A5A-4EA9-AF4C-28FFB2DE1659}">
      <dgm:prSet/>
      <dgm:spPr>
        <a:ln w="38100">
          <a:solidFill>
            <a:srgbClr val="FFFF00"/>
          </a:solidFill>
        </a:ln>
      </dgm:spPr>
      <dgm:t>
        <a:bodyPr/>
        <a:lstStyle/>
        <a:p>
          <a:endParaRPr lang="en-US" sz="1400"/>
        </a:p>
      </dgm:t>
    </dgm:pt>
    <dgm:pt modelId="{5F1EB63D-6719-4EEB-BAA7-2FED02F59E5C}" type="pres">
      <dgm:prSet presAssocID="{2FB9DBC4-6AFF-4398-9833-BC7162757C8F}" presName="cycle" presStyleCnt="0">
        <dgm:presLayoutVars>
          <dgm:dir/>
          <dgm:resizeHandles val="exact"/>
        </dgm:presLayoutVars>
      </dgm:prSet>
      <dgm:spPr/>
    </dgm:pt>
    <dgm:pt modelId="{33DA3D44-4626-4B43-A7FA-AC7F1C347AD6}" type="pres">
      <dgm:prSet presAssocID="{86F420F1-D905-4EA3-9E59-0D824934F9E0}" presName="node" presStyleLbl="node1" presStyleIdx="0" presStyleCnt="5">
        <dgm:presLayoutVars>
          <dgm:bulletEnabled val="1"/>
        </dgm:presLayoutVars>
      </dgm:prSet>
      <dgm:spPr/>
    </dgm:pt>
    <dgm:pt modelId="{E7DB44F5-28BF-43E7-8373-3AD1DFC48E23}" type="pres">
      <dgm:prSet presAssocID="{86F420F1-D905-4EA3-9E59-0D824934F9E0}" presName="spNode" presStyleCnt="0"/>
      <dgm:spPr/>
    </dgm:pt>
    <dgm:pt modelId="{370CD9CB-8483-476D-89FE-5B93146081E0}" type="pres">
      <dgm:prSet presAssocID="{BD9BF808-4BA1-419C-AC47-B556A2CC5195}" presName="sibTrans" presStyleLbl="sibTrans1D1" presStyleIdx="0" presStyleCnt="5"/>
      <dgm:spPr/>
    </dgm:pt>
    <dgm:pt modelId="{639F417E-0387-49A6-ADEE-B417CE1FD835}" type="pres">
      <dgm:prSet presAssocID="{84C75986-0879-41AF-BCC5-5FCBFE5566FD}" presName="node" presStyleLbl="node1" presStyleIdx="1" presStyleCnt="5" custScaleX="124398">
        <dgm:presLayoutVars>
          <dgm:bulletEnabled val="1"/>
        </dgm:presLayoutVars>
      </dgm:prSet>
      <dgm:spPr/>
    </dgm:pt>
    <dgm:pt modelId="{34671BCF-8485-4DE2-B6D1-4BF549622E0A}" type="pres">
      <dgm:prSet presAssocID="{84C75986-0879-41AF-BCC5-5FCBFE5566FD}" presName="spNode" presStyleCnt="0"/>
      <dgm:spPr/>
    </dgm:pt>
    <dgm:pt modelId="{8EC230CD-FB4F-4E9A-B9BC-46A164F4B9EB}" type="pres">
      <dgm:prSet presAssocID="{7741DC31-61B5-47FF-A71F-7990B6342B89}" presName="sibTrans" presStyleLbl="sibTrans1D1" presStyleIdx="1" presStyleCnt="5"/>
      <dgm:spPr/>
    </dgm:pt>
    <dgm:pt modelId="{ECD21D34-23F7-4BC0-81A2-C8D7CD535E9B}" type="pres">
      <dgm:prSet presAssocID="{9E7673F6-F527-4A3A-B544-1BDC54EF0076}" presName="node" presStyleLbl="node1" presStyleIdx="2" presStyleCnt="5">
        <dgm:presLayoutVars>
          <dgm:bulletEnabled val="1"/>
        </dgm:presLayoutVars>
      </dgm:prSet>
      <dgm:spPr/>
    </dgm:pt>
    <dgm:pt modelId="{6B3520E3-9BFA-44CF-A1FB-F91D61E53D8C}" type="pres">
      <dgm:prSet presAssocID="{9E7673F6-F527-4A3A-B544-1BDC54EF0076}" presName="spNode" presStyleCnt="0"/>
      <dgm:spPr/>
    </dgm:pt>
    <dgm:pt modelId="{940C8183-948D-4A66-B351-4D6793E834FB}" type="pres">
      <dgm:prSet presAssocID="{42EEB1B0-31CE-4BA4-B85A-3305B642D4E7}" presName="sibTrans" presStyleLbl="sibTrans1D1" presStyleIdx="2" presStyleCnt="5"/>
      <dgm:spPr/>
    </dgm:pt>
    <dgm:pt modelId="{AF1D4D08-B21E-4F6B-9DF5-6225B19896DA}" type="pres">
      <dgm:prSet presAssocID="{8595243E-7041-4BBA-A440-36E80A30D231}" presName="node" presStyleLbl="node1" presStyleIdx="3" presStyleCnt="5">
        <dgm:presLayoutVars>
          <dgm:bulletEnabled val="1"/>
        </dgm:presLayoutVars>
      </dgm:prSet>
      <dgm:spPr/>
    </dgm:pt>
    <dgm:pt modelId="{B6FD953A-4876-4A73-B859-FA341B7858F1}" type="pres">
      <dgm:prSet presAssocID="{8595243E-7041-4BBA-A440-36E80A30D231}" presName="spNode" presStyleCnt="0"/>
      <dgm:spPr/>
    </dgm:pt>
    <dgm:pt modelId="{AE24938B-DDF2-4C44-9561-0322AA0B16EE}" type="pres">
      <dgm:prSet presAssocID="{6C6CBE33-B2D0-4EA9-99AB-C0CC2819A1DC}" presName="sibTrans" presStyleLbl="sibTrans1D1" presStyleIdx="3" presStyleCnt="5"/>
      <dgm:spPr/>
    </dgm:pt>
    <dgm:pt modelId="{A6EDAEB4-5F63-4298-9B35-795DE706CF8A}" type="pres">
      <dgm:prSet presAssocID="{AAB3BC8C-2A04-4472-8DE7-F510CEA8F8D7}" presName="node" presStyleLbl="node1" presStyleIdx="4" presStyleCnt="5" custRadScaleRad="101533" custRadScaleInc="-1942">
        <dgm:presLayoutVars>
          <dgm:bulletEnabled val="1"/>
        </dgm:presLayoutVars>
      </dgm:prSet>
      <dgm:spPr/>
    </dgm:pt>
    <dgm:pt modelId="{DF3425D6-0572-43D7-A0BA-00196ECE8AAB}" type="pres">
      <dgm:prSet presAssocID="{AAB3BC8C-2A04-4472-8DE7-F510CEA8F8D7}" presName="spNode" presStyleCnt="0"/>
      <dgm:spPr/>
    </dgm:pt>
    <dgm:pt modelId="{1341BA73-34D3-4721-8495-D841C704B4A5}" type="pres">
      <dgm:prSet presAssocID="{A63C6065-5DE9-456A-A0F5-CC0FB99360A2}" presName="sibTrans" presStyleLbl="sibTrans1D1" presStyleIdx="4" presStyleCnt="5"/>
      <dgm:spPr/>
    </dgm:pt>
  </dgm:ptLst>
  <dgm:cxnLst>
    <dgm:cxn modelId="{A9755304-AA42-4C0A-9EC8-F397C2FB545E}" type="presOf" srcId="{A63C6065-5DE9-456A-A0F5-CC0FB99360A2}" destId="{1341BA73-34D3-4721-8495-D841C704B4A5}" srcOrd="0" destOrd="0" presId="urn:microsoft.com/office/officeart/2005/8/layout/cycle5"/>
    <dgm:cxn modelId="{153F5038-FE76-46E0-B652-D6FB83D82685}" type="presOf" srcId="{7741DC31-61B5-47FF-A71F-7990B6342B89}" destId="{8EC230CD-FB4F-4E9A-B9BC-46A164F4B9EB}" srcOrd="0" destOrd="0" presId="urn:microsoft.com/office/officeart/2005/8/layout/cycle5"/>
    <dgm:cxn modelId="{85D2C940-3A01-4B03-9B0C-96CAF3F66FF6}" type="presOf" srcId="{8595243E-7041-4BBA-A440-36E80A30D231}" destId="{AF1D4D08-B21E-4F6B-9DF5-6225B19896DA}" srcOrd="0" destOrd="0" presId="urn:microsoft.com/office/officeart/2005/8/layout/cycle5"/>
    <dgm:cxn modelId="{B285C545-9A5A-4EA9-AF4C-28FFB2DE1659}" srcId="{2FB9DBC4-6AFF-4398-9833-BC7162757C8F}" destId="{AAB3BC8C-2A04-4472-8DE7-F510CEA8F8D7}" srcOrd="4" destOrd="0" parTransId="{40614CE6-3D0B-4F81-91B1-9B129F555AE9}" sibTransId="{A63C6065-5DE9-456A-A0F5-CC0FB99360A2}"/>
    <dgm:cxn modelId="{9D37E055-3287-4A94-8ADC-E7C6D4B4AF33}" srcId="{2FB9DBC4-6AFF-4398-9833-BC7162757C8F}" destId="{84C75986-0879-41AF-BCC5-5FCBFE5566FD}" srcOrd="1" destOrd="0" parTransId="{9431287A-E47C-47F8-A291-63F1BE6B7659}" sibTransId="{7741DC31-61B5-47FF-A71F-7990B6342B89}"/>
    <dgm:cxn modelId="{246E2657-664D-4940-9EF0-7D0254D3ACE9}" srcId="{2FB9DBC4-6AFF-4398-9833-BC7162757C8F}" destId="{9E7673F6-F527-4A3A-B544-1BDC54EF0076}" srcOrd="2" destOrd="0" parTransId="{B7B05BD4-A506-48F0-9301-D4E94ABFDAC9}" sibTransId="{42EEB1B0-31CE-4BA4-B85A-3305B642D4E7}"/>
    <dgm:cxn modelId="{8FDA9193-7CF5-4528-B171-1E649BFDA8B2}" type="presOf" srcId="{BD9BF808-4BA1-419C-AC47-B556A2CC5195}" destId="{370CD9CB-8483-476D-89FE-5B93146081E0}" srcOrd="0" destOrd="0" presId="urn:microsoft.com/office/officeart/2005/8/layout/cycle5"/>
    <dgm:cxn modelId="{75EBAA94-689A-4E0B-813B-D51115ADBD2F}" type="presOf" srcId="{9E7673F6-F527-4A3A-B544-1BDC54EF0076}" destId="{ECD21D34-23F7-4BC0-81A2-C8D7CD535E9B}" srcOrd="0" destOrd="0" presId="urn:microsoft.com/office/officeart/2005/8/layout/cycle5"/>
    <dgm:cxn modelId="{0310C8B9-B6DF-4012-B782-F3071D99F4BD}" type="presOf" srcId="{42EEB1B0-31CE-4BA4-B85A-3305B642D4E7}" destId="{940C8183-948D-4A66-B351-4D6793E834FB}" srcOrd="0" destOrd="0" presId="urn:microsoft.com/office/officeart/2005/8/layout/cycle5"/>
    <dgm:cxn modelId="{24509ACB-791F-4216-AF13-7DC417EA28EE}" type="presOf" srcId="{84C75986-0879-41AF-BCC5-5FCBFE5566FD}" destId="{639F417E-0387-49A6-ADEE-B417CE1FD835}" srcOrd="0" destOrd="0" presId="urn:microsoft.com/office/officeart/2005/8/layout/cycle5"/>
    <dgm:cxn modelId="{0A5861D5-B34D-4AEF-9E2D-1B51EFBD2E65}" srcId="{2FB9DBC4-6AFF-4398-9833-BC7162757C8F}" destId="{8595243E-7041-4BBA-A440-36E80A30D231}" srcOrd="3" destOrd="0" parTransId="{DCB536FE-9263-4C29-948F-298155C07625}" sibTransId="{6C6CBE33-B2D0-4EA9-99AB-C0CC2819A1DC}"/>
    <dgm:cxn modelId="{5B2AFEE2-C75B-408E-9CA0-3942A5F339C1}" type="presOf" srcId="{AAB3BC8C-2A04-4472-8DE7-F510CEA8F8D7}" destId="{A6EDAEB4-5F63-4298-9B35-795DE706CF8A}" srcOrd="0" destOrd="0" presId="urn:microsoft.com/office/officeart/2005/8/layout/cycle5"/>
    <dgm:cxn modelId="{ECB34BE4-DD9C-43C9-9CD9-5C55CDFDE62B}" srcId="{2FB9DBC4-6AFF-4398-9833-BC7162757C8F}" destId="{86F420F1-D905-4EA3-9E59-0D824934F9E0}" srcOrd="0" destOrd="0" parTransId="{29F2D9AA-05D5-4AED-B54A-AADDA3DA8DC7}" sibTransId="{BD9BF808-4BA1-419C-AC47-B556A2CC5195}"/>
    <dgm:cxn modelId="{B81DE8EB-0FE3-480A-8E5A-1EACA440FECE}" type="presOf" srcId="{2FB9DBC4-6AFF-4398-9833-BC7162757C8F}" destId="{5F1EB63D-6719-4EEB-BAA7-2FED02F59E5C}" srcOrd="0" destOrd="0" presId="urn:microsoft.com/office/officeart/2005/8/layout/cycle5"/>
    <dgm:cxn modelId="{D28B04F9-CA33-4E02-99A8-50022D371F3C}" type="presOf" srcId="{6C6CBE33-B2D0-4EA9-99AB-C0CC2819A1DC}" destId="{AE24938B-DDF2-4C44-9561-0322AA0B16EE}" srcOrd="0" destOrd="0" presId="urn:microsoft.com/office/officeart/2005/8/layout/cycle5"/>
    <dgm:cxn modelId="{947FFEFC-21A4-4965-A148-1C94578F7369}" type="presOf" srcId="{86F420F1-D905-4EA3-9E59-0D824934F9E0}" destId="{33DA3D44-4626-4B43-A7FA-AC7F1C347AD6}" srcOrd="0" destOrd="0" presId="urn:microsoft.com/office/officeart/2005/8/layout/cycle5"/>
    <dgm:cxn modelId="{52491663-2503-4750-8E39-C08F2B671CA4}" type="presParOf" srcId="{5F1EB63D-6719-4EEB-BAA7-2FED02F59E5C}" destId="{33DA3D44-4626-4B43-A7FA-AC7F1C347AD6}" srcOrd="0" destOrd="0" presId="urn:microsoft.com/office/officeart/2005/8/layout/cycle5"/>
    <dgm:cxn modelId="{FD90B064-23E6-45A4-8E7B-9F1DDD0D3D97}" type="presParOf" srcId="{5F1EB63D-6719-4EEB-BAA7-2FED02F59E5C}" destId="{E7DB44F5-28BF-43E7-8373-3AD1DFC48E23}" srcOrd="1" destOrd="0" presId="urn:microsoft.com/office/officeart/2005/8/layout/cycle5"/>
    <dgm:cxn modelId="{1488317B-6DE6-47F9-9CD4-A6876391ED0F}" type="presParOf" srcId="{5F1EB63D-6719-4EEB-BAA7-2FED02F59E5C}" destId="{370CD9CB-8483-476D-89FE-5B93146081E0}" srcOrd="2" destOrd="0" presId="urn:microsoft.com/office/officeart/2005/8/layout/cycle5"/>
    <dgm:cxn modelId="{410DF597-983F-4D19-9BD4-D03495807589}" type="presParOf" srcId="{5F1EB63D-6719-4EEB-BAA7-2FED02F59E5C}" destId="{639F417E-0387-49A6-ADEE-B417CE1FD835}" srcOrd="3" destOrd="0" presId="urn:microsoft.com/office/officeart/2005/8/layout/cycle5"/>
    <dgm:cxn modelId="{EACD7263-16BE-4F9D-854B-1B6AC8151F12}" type="presParOf" srcId="{5F1EB63D-6719-4EEB-BAA7-2FED02F59E5C}" destId="{34671BCF-8485-4DE2-B6D1-4BF549622E0A}" srcOrd="4" destOrd="0" presId="urn:microsoft.com/office/officeart/2005/8/layout/cycle5"/>
    <dgm:cxn modelId="{18C36FB7-F1CB-40BD-A475-CFD4B8CC32C3}" type="presParOf" srcId="{5F1EB63D-6719-4EEB-BAA7-2FED02F59E5C}" destId="{8EC230CD-FB4F-4E9A-B9BC-46A164F4B9EB}" srcOrd="5" destOrd="0" presId="urn:microsoft.com/office/officeart/2005/8/layout/cycle5"/>
    <dgm:cxn modelId="{71333D87-0025-45B0-AF80-1A332BC9CF54}" type="presParOf" srcId="{5F1EB63D-6719-4EEB-BAA7-2FED02F59E5C}" destId="{ECD21D34-23F7-4BC0-81A2-C8D7CD535E9B}" srcOrd="6" destOrd="0" presId="urn:microsoft.com/office/officeart/2005/8/layout/cycle5"/>
    <dgm:cxn modelId="{DC1416EA-4668-4FA8-915C-806FD58D7AC2}" type="presParOf" srcId="{5F1EB63D-6719-4EEB-BAA7-2FED02F59E5C}" destId="{6B3520E3-9BFA-44CF-A1FB-F91D61E53D8C}" srcOrd="7" destOrd="0" presId="urn:microsoft.com/office/officeart/2005/8/layout/cycle5"/>
    <dgm:cxn modelId="{C9467ED6-3074-481D-AE5A-07996DCDC652}" type="presParOf" srcId="{5F1EB63D-6719-4EEB-BAA7-2FED02F59E5C}" destId="{940C8183-948D-4A66-B351-4D6793E834FB}" srcOrd="8" destOrd="0" presId="urn:microsoft.com/office/officeart/2005/8/layout/cycle5"/>
    <dgm:cxn modelId="{AB6375B2-59EC-46BA-87AE-1BA70B5C1F7A}" type="presParOf" srcId="{5F1EB63D-6719-4EEB-BAA7-2FED02F59E5C}" destId="{AF1D4D08-B21E-4F6B-9DF5-6225B19896DA}" srcOrd="9" destOrd="0" presId="urn:microsoft.com/office/officeart/2005/8/layout/cycle5"/>
    <dgm:cxn modelId="{687ABFC8-AE71-4EFD-904E-6447EF955891}" type="presParOf" srcId="{5F1EB63D-6719-4EEB-BAA7-2FED02F59E5C}" destId="{B6FD953A-4876-4A73-B859-FA341B7858F1}" srcOrd="10" destOrd="0" presId="urn:microsoft.com/office/officeart/2005/8/layout/cycle5"/>
    <dgm:cxn modelId="{E6182BC5-9C16-4A01-9936-8AF92A87CFE0}" type="presParOf" srcId="{5F1EB63D-6719-4EEB-BAA7-2FED02F59E5C}" destId="{AE24938B-DDF2-4C44-9561-0322AA0B16EE}" srcOrd="11" destOrd="0" presId="urn:microsoft.com/office/officeart/2005/8/layout/cycle5"/>
    <dgm:cxn modelId="{AF37C9FA-148B-4EE1-880F-FBCDB3D448C8}" type="presParOf" srcId="{5F1EB63D-6719-4EEB-BAA7-2FED02F59E5C}" destId="{A6EDAEB4-5F63-4298-9B35-795DE706CF8A}" srcOrd="12" destOrd="0" presId="urn:microsoft.com/office/officeart/2005/8/layout/cycle5"/>
    <dgm:cxn modelId="{DB8BB1E0-4C99-4F4C-AD3B-07D50E848713}" type="presParOf" srcId="{5F1EB63D-6719-4EEB-BAA7-2FED02F59E5C}" destId="{DF3425D6-0572-43D7-A0BA-00196ECE8AAB}" srcOrd="13" destOrd="0" presId="urn:microsoft.com/office/officeart/2005/8/layout/cycle5"/>
    <dgm:cxn modelId="{8004E7E3-9A4B-4BB8-A285-A836CE12AF4A}" type="presParOf" srcId="{5F1EB63D-6719-4EEB-BAA7-2FED02F59E5C}" destId="{1341BA73-34D3-4721-8495-D841C704B4A5}" srcOrd="14" destOrd="0" presId="urn:microsoft.com/office/officeart/2005/8/layout/cycle5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0D52DB-DE11-4D7F-A4C8-C4EB3024966E}">
      <dsp:nvSpPr>
        <dsp:cNvPr id="0" name=""/>
        <dsp:cNvSpPr/>
      </dsp:nvSpPr>
      <dsp:spPr>
        <a:xfrm>
          <a:off x="0" y="2483"/>
          <a:ext cx="6791323" cy="1258927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F9A194-51C4-4734-AD84-B4CE8E7B8361}">
      <dsp:nvSpPr>
        <dsp:cNvPr id="0" name=""/>
        <dsp:cNvSpPr/>
      </dsp:nvSpPr>
      <dsp:spPr>
        <a:xfrm>
          <a:off x="380825" y="285742"/>
          <a:ext cx="692410" cy="6924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D21FD8-1E99-41FB-B76B-22424BD91462}">
      <dsp:nvSpPr>
        <dsp:cNvPr id="0" name=""/>
        <dsp:cNvSpPr/>
      </dsp:nvSpPr>
      <dsp:spPr>
        <a:xfrm>
          <a:off x="1454061" y="2483"/>
          <a:ext cx="5337261" cy="1258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237" tIns="133237" rIns="133237" bIns="133237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Principles of Software Design</a:t>
          </a:r>
        </a:p>
      </dsp:txBody>
      <dsp:txXfrm>
        <a:off x="1454061" y="2483"/>
        <a:ext cx="5337261" cy="1258927"/>
      </dsp:txXfrm>
    </dsp:sp>
    <dsp:sp modelId="{B1A39AED-8591-4499-8122-7DE393310CC7}">
      <dsp:nvSpPr>
        <dsp:cNvPr id="0" name=""/>
        <dsp:cNvSpPr/>
      </dsp:nvSpPr>
      <dsp:spPr>
        <a:xfrm>
          <a:off x="0" y="1576143"/>
          <a:ext cx="6791323" cy="1258927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E88F7B-55EC-4EA3-BE24-50ECB06AB120}">
      <dsp:nvSpPr>
        <dsp:cNvPr id="0" name=""/>
        <dsp:cNvSpPr/>
      </dsp:nvSpPr>
      <dsp:spPr>
        <a:xfrm>
          <a:off x="380825" y="1859402"/>
          <a:ext cx="692410" cy="692410"/>
        </a:xfrm>
        <a:prstGeom prst="rect">
          <a:avLst/>
        </a:prstGeom>
        <a:solidFill>
          <a:schemeClr val="accent5">
            <a:hueOff val="505259"/>
            <a:satOff val="-225"/>
            <a:lumOff val="2352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D817AC-4020-461A-AA34-BA7F4A24D27C}">
      <dsp:nvSpPr>
        <dsp:cNvPr id="0" name=""/>
        <dsp:cNvSpPr/>
      </dsp:nvSpPr>
      <dsp:spPr>
        <a:xfrm>
          <a:off x="1454061" y="1576143"/>
          <a:ext cx="5337261" cy="1258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237" tIns="133237" rIns="133237" bIns="133237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About the design process</a:t>
          </a:r>
        </a:p>
      </dsp:txBody>
      <dsp:txXfrm>
        <a:off x="1454061" y="1576143"/>
        <a:ext cx="5337261" cy="1258927"/>
      </dsp:txXfrm>
    </dsp:sp>
    <dsp:sp modelId="{99698387-9DF3-4127-A7DE-FCE3F05A3470}">
      <dsp:nvSpPr>
        <dsp:cNvPr id="0" name=""/>
        <dsp:cNvSpPr/>
      </dsp:nvSpPr>
      <dsp:spPr>
        <a:xfrm>
          <a:off x="0" y="3149803"/>
          <a:ext cx="6791323" cy="1258927"/>
        </a:xfrm>
        <a:prstGeom prst="rect">
          <a:avLst/>
        </a:prstGeom>
        <a:gradFill rotWithShape="0">
          <a:gsLst>
            <a:gs pos="0">
              <a:schemeClr val="tx1">
                <a:lumMod val="75000"/>
                <a:lumOff val="25000"/>
              </a:schemeClr>
            </a:gs>
            <a:gs pos="15929">
              <a:schemeClr val="tx1">
                <a:lumMod val="85000"/>
                <a:lumOff val="15000"/>
              </a:schemeClr>
            </a:gs>
            <a:gs pos="97000">
              <a:schemeClr val="tx1">
                <a:lumMod val="85000"/>
                <a:lumOff val="15000"/>
              </a:schemeClr>
            </a:gs>
            <a:gs pos="100000">
              <a:schemeClr val="accent2">
                <a:lumMod val="75000"/>
              </a:schemeClr>
            </a:gs>
          </a:gsLst>
          <a:lin ang="108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2E1101-E263-4511-8D8F-5A215C912C41}">
      <dsp:nvSpPr>
        <dsp:cNvPr id="0" name=""/>
        <dsp:cNvSpPr/>
      </dsp:nvSpPr>
      <dsp:spPr>
        <a:xfrm>
          <a:off x="380825" y="3433062"/>
          <a:ext cx="692410" cy="6924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3ED77-1650-49A8-987A-A13C2A50CEA5}">
      <dsp:nvSpPr>
        <dsp:cNvPr id="0" name=""/>
        <dsp:cNvSpPr/>
      </dsp:nvSpPr>
      <dsp:spPr>
        <a:xfrm>
          <a:off x="1454061" y="3149803"/>
          <a:ext cx="5337261" cy="1258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237" tIns="133237" rIns="133237" bIns="133237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The Software Development life cycle and trends in Software Development Methodologies </a:t>
          </a:r>
        </a:p>
      </dsp:txBody>
      <dsp:txXfrm>
        <a:off x="1454061" y="3149803"/>
        <a:ext cx="5337261" cy="1258927"/>
      </dsp:txXfrm>
    </dsp:sp>
    <dsp:sp modelId="{FA3369E0-5B38-4FDD-A9F5-22B9810A03F7}">
      <dsp:nvSpPr>
        <dsp:cNvPr id="0" name=""/>
        <dsp:cNvSpPr/>
      </dsp:nvSpPr>
      <dsp:spPr>
        <a:xfrm>
          <a:off x="0" y="4723463"/>
          <a:ext cx="6791323" cy="1258927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DE9C4E-BFE3-4374-BE2C-676ED238ACF2}">
      <dsp:nvSpPr>
        <dsp:cNvPr id="0" name=""/>
        <dsp:cNvSpPr/>
      </dsp:nvSpPr>
      <dsp:spPr>
        <a:xfrm>
          <a:off x="380825" y="5006721"/>
          <a:ext cx="692410" cy="692410"/>
        </a:xfrm>
        <a:prstGeom prst="rect">
          <a:avLst/>
        </a:prstGeom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018808-9CEA-4C61-8875-3E922AA167D7}">
      <dsp:nvSpPr>
        <dsp:cNvPr id="0" name=""/>
        <dsp:cNvSpPr/>
      </dsp:nvSpPr>
      <dsp:spPr>
        <a:xfrm>
          <a:off x="1454061" y="4723463"/>
          <a:ext cx="5337261" cy="1258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237" tIns="133237" rIns="133237" bIns="133237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Re-usable Components and Object-oriented Design</a:t>
          </a:r>
        </a:p>
      </dsp:txBody>
      <dsp:txXfrm>
        <a:off x="1454061" y="4723463"/>
        <a:ext cx="5337261" cy="12589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DA3D44-4626-4B43-A7FA-AC7F1C347AD6}">
      <dsp:nvSpPr>
        <dsp:cNvPr id="0" name=""/>
        <dsp:cNvSpPr/>
      </dsp:nvSpPr>
      <dsp:spPr>
        <a:xfrm>
          <a:off x="3174007" y="3160"/>
          <a:ext cx="1779984" cy="1156989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Requirements Analysis</a:t>
          </a:r>
        </a:p>
      </dsp:txBody>
      <dsp:txXfrm>
        <a:off x="3230487" y="59640"/>
        <a:ext cx="1667024" cy="1044029"/>
      </dsp:txXfrm>
    </dsp:sp>
    <dsp:sp modelId="{370CD9CB-8483-476D-89FE-5B93146081E0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3438230" y="294173"/>
              </a:moveTo>
              <a:arcTo wR="2310126" hR="2310126" stAng="17953853" swAng="1210876"/>
            </a:path>
          </a:pathLst>
        </a:custGeom>
        <a:noFill/>
        <a:ln w="38100" cap="flat" cmpd="sng" algn="ctr">
          <a:solidFill>
            <a:srgbClr val="FFFF0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9F417E-0387-49A6-ADEE-B417CE1FD835}">
      <dsp:nvSpPr>
        <dsp:cNvPr id="0" name=""/>
        <dsp:cNvSpPr/>
      </dsp:nvSpPr>
      <dsp:spPr>
        <a:xfrm>
          <a:off x="5371068" y="1599418"/>
          <a:ext cx="1779984" cy="1156989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Specifications</a:t>
          </a:r>
        </a:p>
      </dsp:txBody>
      <dsp:txXfrm>
        <a:off x="5427548" y="1655898"/>
        <a:ext cx="1667024" cy="1044029"/>
      </dsp:txXfrm>
    </dsp:sp>
    <dsp:sp modelId="{8EC230CD-FB4F-4E9A-B9BC-46A164F4B9EB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4614700" y="2470186"/>
              </a:moveTo>
              <a:arcTo wR="2310126" hR="2310126" stAng="21838381" swAng="1359213"/>
            </a:path>
          </a:pathLst>
        </a:custGeom>
        <a:noFill/>
        <a:ln w="38100" cap="flat" cmpd="sng" algn="ctr">
          <a:solidFill>
            <a:srgbClr val="FFFF0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D21D34-23F7-4BC0-81A2-C8D7CD535E9B}">
      <dsp:nvSpPr>
        <dsp:cNvPr id="0" name=""/>
        <dsp:cNvSpPr/>
      </dsp:nvSpPr>
      <dsp:spPr>
        <a:xfrm>
          <a:off x="4531865" y="4182218"/>
          <a:ext cx="1779984" cy="1156989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Coding</a:t>
          </a:r>
        </a:p>
      </dsp:txBody>
      <dsp:txXfrm>
        <a:off x="4588345" y="4238698"/>
        <a:ext cx="1667024" cy="1044029"/>
      </dsp:txXfrm>
    </dsp:sp>
    <dsp:sp modelId="{940C8183-948D-4A66-B351-4D6793E834FB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2593389" y="4602819"/>
              </a:moveTo>
              <a:arcTo wR="2310126" hR="2310126" stAng="4977406" swAng="845189"/>
            </a:path>
          </a:pathLst>
        </a:custGeom>
        <a:noFill/>
        <a:ln w="38100" cap="flat" cmpd="sng" algn="ctr">
          <a:solidFill>
            <a:srgbClr val="FFFF0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1D4D08-B21E-4F6B-9DF5-6225B19896DA}">
      <dsp:nvSpPr>
        <dsp:cNvPr id="0" name=""/>
        <dsp:cNvSpPr/>
      </dsp:nvSpPr>
      <dsp:spPr>
        <a:xfrm>
          <a:off x="1816149" y="4182218"/>
          <a:ext cx="1779984" cy="1156989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Acceptance Testing</a:t>
          </a:r>
        </a:p>
      </dsp:txBody>
      <dsp:txXfrm>
        <a:off x="1872629" y="4238698"/>
        <a:ext cx="1667024" cy="1044029"/>
      </dsp:txXfrm>
    </dsp:sp>
    <dsp:sp modelId="{AE24938B-DDF2-4C44-9561-0322AA0B16EE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244996" y="3345463"/>
              </a:moveTo>
              <a:arcTo wR="2310126" hR="2310126" stAng="9202406" swAng="1359213"/>
            </a:path>
          </a:pathLst>
        </a:custGeom>
        <a:noFill/>
        <a:ln w="38100" cap="flat" cmpd="sng" algn="ctr">
          <a:solidFill>
            <a:srgbClr val="FFFF0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EDAEB4-5F63-4298-9B35-795DE706CF8A}">
      <dsp:nvSpPr>
        <dsp:cNvPr id="0" name=""/>
        <dsp:cNvSpPr/>
      </dsp:nvSpPr>
      <dsp:spPr>
        <a:xfrm>
          <a:off x="976947" y="1599418"/>
          <a:ext cx="1779984" cy="1156989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Production Rollout</a:t>
          </a:r>
        </a:p>
      </dsp:txBody>
      <dsp:txXfrm>
        <a:off x="1033427" y="1655898"/>
        <a:ext cx="1667024" cy="1044029"/>
      </dsp:txXfrm>
    </dsp:sp>
    <dsp:sp modelId="{1341BA73-34D3-4721-8495-D841C704B4A5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555794" y="807127"/>
              </a:moveTo>
              <a:arcTo wR="2310126" hR="2310126" stAng="13235271" swAng="1210876"/>
            </a:path>
          </a:pathLst>
        </a:custGeom>
        <a:noFill/>
        <a:ln w="38100" cap="flat" cmpd="sng" algn="ctr">
          <a:solidFill>
            <a:srgbClr val="FFFF0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DA3D44-4626-4B43-A7FA-AC7F1C347AD6}">
      <dsp:nvSpPr>
        <dsp:cNvPr id="0" name=""/>
        <dsp:cNvSpPr/>
      </dsp:nvSpPr>
      <dsp:spPr>
        <a:xfrm>
          <a:off x="3010121" y="1207"/>
          <a:ext cx="2123388" cy="1380202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Requirements Analysis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(Business Analyst)</a:t>
          </a:r>
        </a:p>
      </dsp:txBody>
      <dsp:txXfrm>
        <a:off x="3077497" y="68583"/>
        <a:ext cx="1988636" cy="1245450"/>
      </dsp:txXfrm>
    </dsp:sp>
    <dsp:sp modelId="{370CD9CB-8483-476D-89FE-5B93146081E0}">
      <dsp:nvSpPr>
        <dsp:cNvPr id="0" name=""/>
        <dsp:cNvSpPr/>
      </dsp:nvSpPr>
      <dsp:spPr>
        <a:xfrm>
          <a:off x="1399453" y="725988"/>
          <a:ext cx="5519460" cy="5519460"/>
        </a:xfrm>
        <a:custGeom>
          <a:avLst/>
          <a:gdLst/>
          <a:ahLst/>
          <a:cxnLst/>
          <a:rect l="0" t="0" r="0" b="0"/>
          <a:pathLst>
            <a:path>
              <a:moveTo>
                <a:pt x="4038195" y="313991"/>
              </a:moveTo>
              <a:arcTo wR="2759730" hR="2759730" stAng="17855850" swAng="1279185"/>
            </a:path>
          </a:pathLst>
        </a:custGeom>
        <a:noFill/>
        <a:ln w="38100" cap="flat" cmpd="sng" algn="ctr">
          <a:solidFill>
            <a:srgbClr val="FFFF0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9F417E-0387-49A6-ADEE-B417CE1FD835}">
      <dsp:nvSpPr>
        <dsp:cNvPr id="0" name=""/>
        <dsp:cNvSpPr/>
      </dsp:nvSpPr>
      <dsp:spPr>
        <a:xfrm>
          <a:off x="5700142" y="1936141"/>
          <a:ext cx="2123388" cy="1380202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Specifications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(System Analyst)</a:t>
          </a:r>
        </a:p>
      </dsp:txBody>
      <dsp:txXfrm>
        <a:off x="5767518" y="2003517"/>
        <a:ext cx="1988636" cy="1245450"/>
      </dsp:txXfrm>
    </dsp:sp>
    <dsp:sp modelId="{8EC230CD-FB4F-4E9A-B9BC-46A164F4B9EB}">
      <dsp:nvSpPr>
        <dsp:cNvPr id="0" name=""/>
        <dsp:cNvSpPr/>
      </dsp:nvSpPr>
      <dsp:spPr>
        <a:xfrm>
          <a:off x="1363433" y="617743"/>
          <a:ext cx="5519460" cy="5519460"/>
        </a:xfrm>
        <a:custGeom>
          <a:avLst/>
          <a:gdLst/>
          <a:ahLst/>
          <a:cxnLst/>
          <a:rect l="0" t="0" r="0" b="0"/>
          <a:pathLst>
            <a:path>
              <a:moveTo>
                <a:pt x="5504217" y="3049386"/>
              </a:moveTo>
              <a:arcTo wR="2759730" hR="2759730" stAng="21961485" swAng="1351652"/>
            </a:path>
          </a:pathLst>
        </a:custGeom>
        <a:noFill/>
        <a:ln w="38100" cap="flat" cmpd="sng" algn="ctr">
          <a:solidFill>
            <a:srgbClr val="FFFF0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D21D34-23F7-4BC0-81A2-C8D7CD535E9B}">
      <dsp:nvSpPr>
        <dsp:cNvPr id="0" name=""/>
        <dsp:cNvSpPr/>
      </dsp:nvSpPr>
      <dsp:spPr>
        <a:xfrm>
          <a:off x="4632250" y="4993606"/>
          <a:ext cx="2123388" cy="1380202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Coding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(Programmers)</a:t>
          </a:r>
        </a:p>
      </dsp:txBody>
      <dsp:txXfrm>
        <a:off x="4699626" y="5060982"/>
        <a:ext cx="1988636" cy="1245450"/>
      </dsp:txXfrm>
    </dsp:sp>
    <dsp:sp modelId="{940C8183-948D-4A66-B351-4D6793E834FB}">
      <dsp:nvSpPr>
        <dsp:cNvPr id="0" name=""/>
        <dsp:cNvSpPr/>
      </dsp:nvSpPr>
      <dsp:spPr>
        <a:xfrm>
          <a:off x="1312085" y="691308"/>
          <a:ext cx="5519460" cy="5519460"/>
        </a:xfrm>
        <a:custGeom>
          <a:avLst/>
          <a:gdLst/>
          <a:ahLst/>
          <a:cxnLst/>
          <a:rect l="0" t="0" r="0" b="0"/>
          <a:pathLst>
            <a:path>
              <a:moveTo>
                <a:pt x="3099055" y="5498520"/>
              </a:moveTo>
              <a:arcTo wR="2759730" hR="2759730" stAng="4976236" swAng="847528"/>
            </a:path>
          </a:pathLst>
        </a:custGeom>
        <a:noFill/>
        <a:ln w="38100" cap="flat" cmpd="sng" algn="ctr">
          <a:solidFill>
            <a:srgbClr val="FFFF0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1D4D08-B21E-4F6B-9DF5-6225B19896DA}">
      <dsp:nvSpPr>
        <dsp:cNvPr id="0" name=""/>
        <dsp:cNvSpPr/>
      </dsp:nvSpPr>
      <dsp:spPr>
        <a:xfrm>
          <a:off x="1387992" y="4993606"/>
          <a:ext cx="2123388" cy="1380202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Acceptance Testing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(QA &amp; Business Analysts)</a:t>
          </a:r>
        </a:p>
      </dsp:txBody>
      <dsp:txXfrm>
        <a:off x="1455368" y="5060982"/>
        <a:ext cx="1988636" cy="1245450"/>
      </dsp:txXfrm>
    </dsp:sp>
    <dsp:sp modelId="{AE24938B-DDF2-4C44-9561-0322AA0B16EE}">
      <dsp:nvSpPr>
        <dsp:cNvPr id="0" name=""/>
        <dsp:cNvSpPr/>
      </dsp:nvSpPr>
      <dsp:spPr>
        <a:xfrm>
          <a:off x="1312085" y="691308"/>
          <a:ext cx="5519460" cy="5519460"/>
        </a:xfrm>
        <a:custGeom>
          <a:avLst/>
          <a:gdLst/>
          <a:ahLst/>
          <a:cxnLst/>
          <a:rect l="0" t="0" r="0" b="0"/>
          <a:pathLst>
            <a:path>
              <a:moveTo>
                <a:pt x="293025" y="3997260"/>
              </a:moveTo>
              <a:arcTo wR="2759730" hR="2759730" stAng="9201442" swAng="1360891"/>
            </a:path>
          </a:pathLst>
        </a:custGeom>
        <a:noFill/>
        <a:ln w="38100" cap="flat" cmpd="sng" algn="ctr">
          <a:solidFill>
            <a:srgbClr val="FFFF0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EDAEB4-5F63-4298-9B35-795DE706CF8A}">
      <dsp:nvSpPr>
        <dsp:cNvPr id="0" name=""/>
        <dsp:cNvSpPr/>
      </dsp:nvSpPr>
      <dsp:spPr>
        <a:xfrm>
          <a:off x="385461" y="1908134"/>
          <a:ext cx="2123388" cy="1380202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Production Rollout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(Data center operations)</a:t>
          </a:r>
        </a:p>
      </dsp:txBody>
      <dsp:txXfrm>
        <a:off x="452837" y="1975510"/>
        <a:ext cx="1988636" cy="1245450"/>
      </dsp:txXfrm>
    </dsp:sp>
    <dsp:sp modelId="{1341BA73-34D3-4721-8495-D841C704B4A5}">
      <dsp:nvSpPr>
        <dsp:cNvPr id="0" name=""/>
        <dsp:cNvSpPr/>
      </dsp:nvSpPr>
      <dsp:spPr>
        <a:xfrm>
          <a:off x="1312085" y="691308"/>
          <a:ext cx="5519460" cy="5519460"/>
        </a:xfrm>
        <a:custGeom>
          <a:avLst/>
          <a:gdLst/>
          <a:ahLst/>
          <a:cxnLst/>
          <a:rect l="0" t="0" r="0" b="0"/>
          <a:pathLst>
            <a:path>
              <a:moveTo>
                <a:pt x="663546" y="964702"/>
              </a:moveTo>
              <a:arcTo wR="2759730" hR="2759730" stAng="13234469" swAng="1213044"/>
            </a:path>
          </a:pathLst>
        </a:custGeom>
        <a:noFill/>
        <a:ln w="38100" cap="flat" cmpd="sng" algn="ctr">
          <a:solidFill>
            <a:srgbClr val="FFFF0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DA3D44-4626-4B43-A7FA-AC7F1C347AD6}">
      <dsp:nvSpPr>
        <dsp:cNvPr id="0" name=""/>
        <dsp:cNvSpPr/>
      </dsp:nvSpPr>
      <dsp:spPr>
        <a:xfrm>
          <a:off x="1924347" y="2182"/>
          <a:ext cx="1348191" cy="876324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Requirements </a:t>
          </a:r>
        </a:p>
      </dsp:txBody>
      <dsp:txXfrm>
        <a:off x="1967126" y="44961"/>
        <a:ext cx="1262633" cy="790766"/>
      </dsp:txXfrm>
    </dsp:sp>
    <dsp:sp modelId="{370CD9CB-8483-476D-89FE-5B93146081E0}">
      <dsp:nvSpPr>
        <dsp:cNvPr id="0" name=""/>
        <dsp:cNvSpPr/>
      </dsp:nvSpPr>
      <dsp:spPr>
        <a:xfrm>
          <a:off x="847576" y="440345"/>
          <a:ext cx="3501734" cy="3501734"/>
        </a:xfrm>
        <a:custGeom>
          <a:avLst/>
          <a:gdLst/>
          <a:ahLst/>
          <a:cxnLst/>
          <a:rect l="0" t="0" r="0" b="0"/>
          <a:pathLst>
            <a:path>
              <a:moveTo>
                <a:pt x="2605590" y="222802"/>
              </a:moveTo>
              <a:arcTo wR="1750867" hR="1750867" stAng="17953229" swAng="1211866"/>
            </a:path>
          </a:pathLst>
        </a:custGeom>
        <a:noFill/>
        <a:ln w="38100" cap="flat" cmpd="sng" algn="ctr">
          <a:solidFill>
            <a:srgbClr val="FFFF0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9F417E-0387-49A6-ADEE-B417CE1FD835}">
      <dsp:nvSpPr>
        <dsp:cNvPr id="0" name=""/>
        <dsp:cNvSpPr/>
      </dsp:nvSpPr>
      <dsp:spPr>
        <a:xfrm>
          <a:off x="3425055" y="1212002"/>
          <a:ext cx="1677123" cy="876324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Specifications</a:t>
          </a:r>
        </a:p>
      </dsp:txBody>
      <dsp:txXfrm>
        <a:off x="3467834" y="1254781"/>
        <a:ext cx="1591565" cy="790766"/>
      </dsp:txXfrm>
    </dsp:sp>
    <dsp:sp modelId="{8EC230CD-FB4F-4E9A-B9BC-46A164F4B9EB}">
      <dsp:nvSpPr>
        <dsp:cNvPr id="0" name=""/>
        <dsp:cNvSpPr/>
      </dsp:nvSpPr>
      <dsp:spPr>
        <a:xfrm>
          <a:off x="847576" y="440345"/>
          <a:ext cx="3501734" cy="3501734"/>
        </a:xfrm>
        <a:custGeom>
          <a:avLst/>
          <a:gdLst/>
          <a:ahLst/>
          <a:cxnLst/>
          <a:rect l="0" t="0" r="0" b="0"/>
          <a:pathLst>
            <a:path>
              <a:moveTo>
                <a:pt x="3497537" y="1872012"/>
              </a:moveTo>
              <a:arcTo wR="1750867" hR="1750867" stAng="21838055" swAng="1359979"/>
            </a:path>
          </a:pathLst>
        </a:custGeom>
        <a:noFill/>
        <a:ln w="38100" cap="flat" cmpd="sng" algn="ctr">
          <a:solidFill>
            <a:srgbClr val="FFFF0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D21D34-23F7-4BC0-81A2-C8D7CD535E9B}">
      <dsp:nvSpPr>
        <dsp:cNvPr id="0" name=""/>
        <dsp:cNvSpPr/>
      </dsp:nvSpPr>
      <dsp:spPr>
        <a:xfrm>
          <a:off x="2953481" y="3169530"/>
          <a:ext cx="1348191" cy="876324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Coding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Testing</a:t>
          </a:r>
        </a:p>
      </dsp:txBody>
      <dsp:txXfrm>
        <a:off x="2996260" y="3212309"/>
        <a:ext cx="1262633" cy="790766"/>
      </dsp:txXfrm>
    </dsp:sp>
    <dsp:sp modelId="{940C8183-948D-4A66-B351-4D6793E834FB}">
      <dsp:nvSpPr>
        <dsp:cNvPr id="0" name=""/>
        <dsp:cNvSpPr/>
      </dsp:nvSpPr>
      <dsp:spPr>
        <a:xfrm>
          <a:off x="847576" y="440345"/>
          <a:ext cx="3501734" cy="3501734"/>
        </a:xfrm>
        <a:custGeom>
          <a:avLst/>
          <a:gdLst/>
          <a:ahLst/>
          <a:cxnLst/>
          <a:rect l="0" t="0" r="0" b="0"/>
          <a:pathLst>
            <a:path>
              <a:moveTo>
                <a:pt x="1965825" y="3488488"/>
              </a:moveTo>
              <a:arcTo wR="1750867" hR="1750867" stAng="4976872" swAng="846257"/>
            </a:path>
          </a:pathLst>
        </a:custGeom>
        <a:noFill/>
        <a:ln w="38100" cap="flat" cmpd="sng" algn="ctr">
          <a:solidFill>
            <a:srgbClr val="FFFF0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1D4D08-B21E-4F6B-9DF5-6225B19896DA}">
      <dsp:nvSpPr>
        <dsp:cNvPr id="0" name=""/>
        <dsp:cNvSpPr/>
      </dsp:nvSpPr>
      <dsp:spPr>
        <a:xfrm>
          <a:off x="895213" y="3169530"/>
          <a:ext cx="1348191" cy="876324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Customer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Beta Testing</a:t>
          </a:r>
        </a:p>
      </dsp:txBody>
      <dsp:txXfrm>
        <a:off x="937992" y="3212309"/>
        <a:ext cx="1262633" cy="790766"/>
      </dsp:txXfrm>
    </dsp:sp>
    <dsp:sp modelId="{AE24938B-DDF2-4C44-9561-0322AA0B16EE}">
      <dsp:nvSpPr>
        <dsp:cNvPr id="0" name=""/>
        <dsp:cNvSpPr/>
      </dsp:nvSpPr>
      <dsp:spPr>
        <a:xfrm>
          <a:off x="822344" y="403899"/>
          <a:ext cx="3501734" cy="3501734"/>
        </a:xfrm>
        <a:custGeom>
          <a:avLst/>
          <a:gdLst/>
          <a:ahLst/>
          <a:cxnLst/>
          <a:rect l="0" t="0" r="0" b="0"/>
          <a:pathLst>
            <a:path>
              <a:moveTo>
                <a:pt x="205946" y="2574734"/>
              </a:moveTo>
              <a:arcTo wR="1750867" hR="1750867" stAng="9115807" swAng="1362856"/>
            </a:path>
          </a:pathLst>
        </a:custGeom>
        <a:noFill/>
        <a:ln w="38100" cap="flat" cmpd="sng" algn="ctr">
          <a:solidFill>
            <a:srgbClr val="FFFF0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EDAEB4-5F63-4298-9B35-795DE706CF8A}">
      <dsp:nvSpPr>
        <dsp:cNvPr id="0" name=""/>
        <dsp:cNvSpPr/>
      </dsp:nvSpPr>
      <dsp:spPr>
        <a:xfrm>
          <a:off x="229234" y="1217479"/>
          <a:ext cx="1348191" cy="876324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Release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272013" y="1260258"/>
        <a:ext cx="1262633" cy="790766"/>
      </dsp:txXfrm>
    </dsp:sp>
    <dsp:sp modelId="{1341BA73-34D3-4721-8495-D841C704B4A5}">
      <dsp:nvSpPr>
        <dsp:cNvPr id="0" name=""/>
        <dsp:cNvSpPr/>
      </dsp:nvSpPr>
      <dsp:spPr>
        <a:xfrm>
          <a:off x="803356" y="458089"/>
          <a:ext cx="3501734" cy="3501734"/>
        </a:xfrm>
        <a:custGeom>
          <a:avLst/>
          <a:gdLst/>
          <a:ahLst/>
          <a:cxnLst/>
          <a:rect l="0" t="0" r="0" b="0"/>
          <a:pathLst>
            <a:path>
              <a:moveTo>
                <a:pt x="434954" y="595916"/>
              </a:moveTo>
              <a:arcTo wR="1750867" hR="1750867" stAng="13276368" swAng="1251635"/>
            </a:path>
          </a:pathLst>
        </a:custGeom>
        <a:noFill/>
        <a:ln w="38100" cap="flat" cmpd="sng" algn="ctr">
          <a:solidFill>
            <a:srgbClr val="FFFF0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C10188-DC2C-458D-AB41-143A0BE9A3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634E15-7196-43FC-B912-C4D8B4A2CE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16927-5E9C-4E77-85FE-EE4C81C1DE39}" type="datetimeFigureOut">
              <a:rPr lang="en-US" smtClean="0"/>
              <a:t>4/18/2020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EA2570-D5B6-41CB-96C2-FFC9944668E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31B37-7A69-4C30-9B63-29F8242FC24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9B6C8-888A-401B-9F9B-D41D36B6C3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1000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98B7E-6604-4F74-86DB-B30627D56244}" type="datetimeFigureOut">
              <a:rPr lang="en-US" smtClean="0"/>
              <a:t>4/18/2020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F28A1F-3E69-47E5-AE93-E7F2155A24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933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53935349/uml-class-diagrams-class-inheritance-and-relationships-between-classes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98B13-3B32-4354-B2B5-3165F2F6E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611" y="226649"/>
            <a:ext cx="3923999" cy="3886352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70000"/>
              </a:lnSpc>
              <a:defRPr sz="7200" spc="-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BB88CF-DF4F-4857-8602-72BCF5DDCDA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873612" y="4611901"/>
            <a:ext cx="3924000" cy="6840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EEBB7C-1679-4665-8688-1FA973E73DC1}"/>
              </a:ext>
            </a:extLst>
          </p:cNvPr>
          <p:cNvCxnSpPr/>
          <p:nvPr userDrawn="1"/>
        </p:nvCxnSpPr>
        <p:spPr>
          <a:xfrm>
            <a:off x="7874732" y="4373775"/>
            <a:ext cx="3924000" cy="0"/>
          </a:xfrm>
          <a:prstGeom prst="line">
            <a:avLst/>
          </a:prstGeom>
          <a:ln w="63500"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1E3214F-3A93-4A1C-920D-D86BE35A58FB}"/>
              </a:ext>
            </a:extLst>
          </p:cNvPr>
          <p:cNvSpPr/>
          <p:nvPr userDrawn="1"/>
        </p:nvSpPr>
        <p:spPr>
          <a:xfrm>
            <a:off x="0" y="1"/>
            <a:ext cx="7512000" cy="67214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3E97E5-C83B-444A-8C07-35D699E7C3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4B5850-D17B-40B4-8746-55C504F364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339" y="59864"/>
            <a:ext cx="6554115" cy="660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53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AB651-5612-4E6A-9B35-A555D082E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389A2-D77B-40CA-AD1E-0178AEFAD1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CA993-CBEA-48C5-BD35-50ABDFF64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ED8E0-95EC-469F-9B7E-562FBDFDE6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344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76F88-2A37-410D-A685-E455AF3D0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764B46-B015-44F7-8DC0-AFB8D275E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3C8232-2077-497A-9142-B787E2B03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F6077C-D913-4FD0-B6E0-6D70BEFD40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905DBB-3AA9-4435-AC97-732293FDE7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4C901-FCAF-4DFB-A621-6A969641CA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145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F2623-2255-4BBA-9577-B3A3FD2AE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59F0F0-5E7C-4FC9-8E90-6ADCD7A714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532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9D3FFB-BE14-4D90-A515-10EDD1BEE6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673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51E51-BE82-4B1B-9CB6-89C26464D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CBF8C-3CF7-47E6-9AB0-15584178B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07DA3C-0298-45CF-AFC3-41031C076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C4FF87-D01E-416B-9EF8-E107C4EDDC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33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98B13-3B32-4354-B2B5-3165F2F6E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611" y="1676409"/>
            <a:ext cx="3923999" cy="2436592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70000"/>
              </a:lnSpc>
              <a:defRPr sz="7200" spc="-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BB88CF-DF4F-4857-8602-72BCF5DDCDA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873612" y="4611901"/>
            <a:ext cx="3924000" cy="6840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EEBB7C-1679-4665-8688-1FA973E73DC1}"/>
              </a:ext>
            </a:extLst>
          </p:cNvPr>
          <p:cNvCxnSpPr/>
          <p:nvPr userDrawn="1"/>
        </p:nvCxnSpPr>
        <p:spPr>
          <a:xfrm>
            <a:off x="7874732" y="4373775"/>
            <a:ext cx="3924000" cy="0"/>
          </a:xfrm>
          <a:prstGeom prst="line">
            <a:avLst/>
          </a:prstGeom>
          <a:ln w="63500"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1E3214F-3A93-4A1C-920D-D86BE35A58FB}"/>
              </a:ext>
            </a:extLst>
          </p:cNvPr>
          <p:cNvSpPr/>
          <p:nvPr userDrawn="1"/>
        </p:nvSpPr>
        <p:spPr>
          <a:xfrm>
            <a:off x="0" y="1"/>
            <a:ext cx="7512000" cy="67214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3E97E5-C83B-444A-8C07-35D699E7C3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641ECAC-0557-4843-8433-067E4414E2F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-1" y="0"/>
            <a:ext cx="7512001" cy="6727855"/>
          </a:xfrm>
          <a:solidFill>
            <a:schemeClr val="tx1">
              <a:lumMod val="85000"/>
              <a:lumOff val="1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 i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3394383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76"/>
            <a:ext cx="6273800" cy="833663"/>
          </a:xfrm>
          <a:solidFill>
            <a:schemeClr val="accent2">
              <a:lumMod val="50000"/>
            </a:schemeClr>
          </a:solidFill>
        </p:spPr>
        <p:txBody>
          <a:bodyPr tIns="108000" bIns="108000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738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236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de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205"/>
            <a:ext cx="7915031" cy="833663"/>
          </a:xfrm>
          <a:solidFill>
            <a:schemeClr val="accent2">
              <a:lumMod val="50000"/>
            </a:schemeClr>
          </a:solidFill>
        </p:spPr>
        <p:txBody>
          <a:bodyPr vert="horz" wrap="square" lIns="91440" tIns="108000" rIns="91440" bIns="108000" rtlCol="0" anchor="ctr">
            <a:spAutoFit/>
          </a:bodyPr>
          <a:lstStyle>
            <a:lvl1pPr>
              <a:defRPr lang="en-US" sz="400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9538"/>
            <a:ext cx="10515600" cy="5431937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571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D3C5ED2-B01D-4104-B193-BC78D76A464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0" y="0"/>
            <a:ext cx="6305550" cy="6721475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400" i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Insert Your Picture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57974" y="611077"/>
            <a:ext cx="4695825" cy="833663"/>
          </a:xfrm>
          <a:solidFill>
            <a:schemeClr val="accent2">
              <a:lumMod val="50000"/>
            </a:schemeClr>
          </a:solidFill>
        </p:spPr>
        <p:txBody>
          <a:bodyPr wrap="square" tIns="108000" bIns="108000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7974" y="1825625"/>
            <a:ext cx="4695826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904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Horizont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4305300" cy="6721472"/>
          </a:xfr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vert="horz" lIns="396000" tIns="0" rIns="396000" bIns="0" rtlCol="0" anchor="ctr">
            <a:noAutofit/>
          </a:bodyPr>
          <a:lstStyle>
            <a:lvl1pPr algn="r">
              <a:lnSpc>
                <a:spcPct val="70000"/>
              </a:lnSpc>
              <a:defRPr lang="en-US" sz="5200" b="0" spc="-150" dirty="0"/>
            </a:lvl1pPr>
          </a:lstStyle>
          <a:p>
            <a:pPr lvl="0" algn="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350" y="365124"/>
            <a:ext cx="6648448" cy="5984875"/>
          </a:xfrm>
        </p:spPr>
        <p:txBody>
          <a:bodyPr lIns="108000" tIns="108000" rIns="108000" bIns="10800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746CAFB-2B99-470B-B55B-9BF378E3A0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96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orizont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65237DA4-112F-40B2-8C8C-EB23506D9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2000" y="0"/>
            <a:ext cx="4680000" cy="6721473"/>
          </a:xfr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lIns="396000" rIns="396000">
            <a:normAutofit/>
          </a:bodyPr>
          <a:lstStyle>
            <a:lvl1pPr>
              <a:lnSpc>
                <a:spcPct val="70000"/>
              </a:lnSpc>
              <a:defRPr sz="5200" spc="-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4"/>
            <a:ext cx="6156323" cy="5984875"/>
          </a:xfrm>
        </p:spPr>
        <p:txBody>
          <a:bodyPr lIns="108000" tIns="108000" rIns="108000" bIns="108000"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746CAFB-2B99-470B-B55B-9BF378E3A0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98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orizont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8E6EF2-4B2F-4D0D-9505-CE9287297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350" y="611076"/>
            <a:ext cx="6648448" cy="5738923"/>
          </a:xfrm>
        </p:spPr>
        <p:txBody>
          <a:bodyPr lIns="108000" tIns="108000" rIns="108000" b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1A21B9-BA54-413B-940E-027C32E4D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76"/>
            <a:ext cx="3440502" cy="2064769"/>
          </a:xfrm>
          <a:solidFill>
            <a:schemeClr val="accent2">
              <a:lumMod val="50000"/>
            </a:schemeClr>
          </a:solidFill>
        </p:spPr>
        <p:txBody>
          <a:bodyPr wrap="square" tIns="108000" bIns="108000" anchor="t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051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BDA7-8BE9-42D5-ACF1-0F51423A2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EF73F-3CCA-4312-8E9C-2B4629DA1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BF716-502C-4821-A3A0-19C2C508EE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983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8E4AFE-E166-4B84-B0C8-9205038D803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617517-B672-49BA-AC6E-AB66D0639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92C27-7843-4B22-9200-B7304E6AE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B4F10-F75B-41A8-B994-BFF68949E5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2D21E2-8DEB-4F43-A26E-B8DA900A9230}"/>
              </a:ext>
            </a:extLst>
          </p:cNvPr>
          <p:cNvSpPr/>
          <p:nvPr userDrawn="1"/>
        </p:nvSpPr>
        <p:spPr>
          <a:xfrm>
            <a:off x="0" y="6721475"/>
            <a:ext cx="12192000" cy="13652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CD3143-7FD1-40EA-AA4A-47C72380AEC2}"/>
              </a:ext>
            </a:extLst>
          </p:cNvPr>
          <p:cNvSpPr/>
          <p:nvPr userDrawn="1"/>
        </p:nvSpPr>
        <p:spPr>
          <a:xfrm>
            <a:off x="11353798" y="6721474"/>
            <a:ext cx="838201" cy="136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920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9" r:id="rId2"/>
    <p:sldLayoutId id="2147483660" r:id="rId3"/>
    <p:sldLayoutId id="2147483665" r:id="rId4"/>
    <p:sldLayoutId id="2147483666" r:id="rId5"/>
    <p:sldLayoutId id="2147483650" r:id="rId6"/>
    <p:sldLayoutId id="2147483663" r:id="rId7"/>
    <p:sldLayoutId id="2147483664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uku.it/en/aws-lamda-on-premises-why-not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chtrends.co.zm/barclays-prone-fraud-theft-targets/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-nc/3.0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chtrends.co.zm/barclays-prone-fraud-theft-targets/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-nc/3.0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chtrends.co.zm/barclays-prone-fraud-theft-targets/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chtrends.co.zm/barclays-prone-fraud-theft-targets/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-nc/3.0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chtrends.co.zm/barclays-prone-fraud-theft-targets/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-nc/3.0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chtrends.co.zm/barclays-prone-fraud-theft-targets/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-nc/3.0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chtrends.co.zm/barclays-prone-fraud-theft-targets/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-nc/3.0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chtrends.co.zm/barclays-prone-fraud-theft-targets/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-nc/3.0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chtrends.co.zm/barclays-prone-fraud-theft-targets/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-nc/3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Goal" TargetMode="External"/><Relationship Id="rId2" Type="http://schemas.openxmlformats.org/officeDocument/2006/relationships/hyperlink" Target="http://en.wikipedia.org/wiki/Artifact_(software_development)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chtrends.co.zm/barclays-prone-fraud-theft-targets/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-nc/3.0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chtrends.co.zm/barclays-prone-fraud-theft-targets/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-nc/3.0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ever_escapement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omgnews.today/obscenely-expensive-watches/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dolmansaxlil/20466037859/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12164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12164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17258892@N05/2588347668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17258892@N05/2588347668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piral_bevel_gear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17258892@N05/2588347668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horology-student.org/movements/modern-eta-and-clones/eta-2892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fa.wikipedia.org/wiki/%D8%A8%D9%88%D9%81%D8%A7%D9%84%D9%88_%D8%A8%DB%8C%D9%84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fa.wikipedia.org/wiki/%D8%A8%D9%88%D9%81%D8%A7%D9%84%D9%88_%D8%A8%DB%8C%D9%84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fa.wikipedia.org/wiki/%D8%A8%D9%88%D9%81%D8%A7%D9%84%D9%88_%D8%A8%DB%8C%D9%84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pngall.com/car-wheel-png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0C5037-DA4A-44E2-A9FB-84B149876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611" y="250092"/>
            <a:ext cx="3923999" cy="3862909"/>
          </a:xfrm>
        </p:spPr>
        <p:txBody>
          <a:bodyPr/>
          <a:lstStyle/>
          <a:p>
            <a:r>
              <a:rPr lang="en-US" dirty="0"/>
              <a:t>Designing Software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97C2DB-90F2-4971-AC44-7CDDF5A3B5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73612" y="4611900"/>
            <a:ext cx="3924000" cy="1280899"/>
          </a:xfrm>
        </p:spPr>
        <p:txBody>
          <a:bodyPr>
            <a:normAutofit/>
          </a:bodyPr>
          <a:lstStyle/>
          <a:p>
            <a:pPr algn="ctr"/>
            <a:r>
              <a:rPr lang="en-US" sz="1900" dirty="0"/>
              <a:t>Mark B. Friedman</a:t>
            </a:r>
          </a:p>
          <a:p>
            <a:r>
              <a:rPr lang="en-US" dirty="0"/>
              <a:t>Lecturer, Allen School of Computer Science &amp; Engineering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6F5C050-EB87-421A-8A5C-E6CB301026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E2E3D60D-49D5-4514-8A4B-636BE557BEA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8129" r="81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36250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A5DA89-95DB-4400-B1C1-F87B64A73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664" y="290031"/>
            <a:ext cx="6701590" cy="833663"/>
          </a:xfrm>
        </p:spPr>
        <p:txBody>
          <a:bodyPr/>
          <a:lstStyle/>
          <a:p>
            <a:r>
              <a:rPr lang="en-US" dirty="0"/>
              <a:t>Principles of software design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603F0-35E7-47EB-A895-76D6545C57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</a:t>
            </a:r>
            <a:fld id="{4A9B5881-4007-4345-955A-79C2656F0C4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E24DEB-E198-42A4-8226-F9BD75A01EA8}"/>
              </a:ext>
            </a:extLst>
          </p:cNvPr>
          <p:cNvSpPr/>
          <p:nvPr/>
        </p:nvSpPr>
        <p:spPr>
          <a:xfrm>
            <a:off x="360430" y="1489483"/>
            <a:ext cx="6858517" cy="51599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en-US" sz="3600" dirty="0"/>
              <a:t>Design Stages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en-US" sz="1200" dirty="0"/>
          </a:p>
          <a:p>
            <a:pPr marL="514350" indent="-514350">
              <a:buFont typeface="+mj-lt"/>
              <a:buAutoNum type="arabicPeriod"/>
            </a:pPr>
            <a:r>
              <a:rPr lang="en-US" altLang="en-US" sz="2800" b="1" dirty="0"/>
              <a:t>Functional design</a:t>
            </a:r>
            <a:r>
              <a:rPr lang="en-US" altLang="en-US" sz="2800" dirty="0"/>
              <a:t>:</a:t>
            </a:r>
          </a:p>
          <a:p>
            <a:pPr marL="914400" lvl="1" indent="-514350">
              <a:buFont typeface="Arial" panose="020B0604020202020204" pitchFamily="34" charset="0"/>
              <a:buChar char="•"/>
            </a:pPr>
            <a:r>
              <a:rPr lang="en-US" altLang="en-US" sz="2400" dirty="0"/>
              <a:t>Describe what the system does (use cases)</a:t>
            </a:r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en-US" altLang="en-US" sz="2800" b="1" dirty="0"/>
              <a:t>Component design</a:t>
            </a:r>
            <a:r>
              <a:rPr lang="en-US" altLang="en-US" sz="2800" dirty="0"/>
              <a:t>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dirty="0"/>
              <a:t>Specify components that implement the function</a:t>
            </a:r>
          </a:p>
          <a:p>
            <a:pPr marL="914400" lvl="1" indent="-514350">
              <a:buFont typeface="Arial" panose="020B0604020202020204" pitchFamily="34" charset="0"/>
              <a:buChar char="•"/>
            </a:pPr>
            <a:r>
              <a:rPr lang="en-US" altLang="en-US" sz="2400" dirty="0"/>
              <a:t>Each use case has a "Top level" component.</a:t>
            </a:r>
          </a:p>
          <a:p>
            <a:pPr marL="914400" lvl="1" indent="-514350">
              <a:buFont typeface="Arial" panose="020B0604020202020204" pitchFamily="34" charset="0"/>
              <a:buChar char="•"/>
            </a:pPr>
            <a:r>
              <a:rPr lang="en-US" altLang="en-US" sz="2400" dirty="0"/>
              <a:t>Sub-components implements portions of the use case</a:t>
            </a:r>
          </a:p>
          <a:p>
            <a:pPr marL="400050" lvl="1"/>
            <a:r>
              <a:rPr lang="en-US" altLang="en-US" sz="2400" dirty="0"/>
              <a:t>					</a:t>
            </a:r>
          </a:p>
          <a:p>
            <a:pPr algn="ctr"/>
            <a:r>
              <a:rPr lang="en-US" altLang="en-US" sz="2800" dirty="0">
                <a:solidFill>
                  <a:srgbClr val="FFFF00"/>
                </a:solidFill>
              </a:rPr>
              <a:t>Try to identify components that are </a:t>
            </a:r>
            <a:r>
              <a:rPr lang="en-US" altLang="en-US" sz="2800" dirty="0">
                <a:solidFill>
                  <a:schemeClr val="bg1"/>
                </a:solidFill>
              </a:rPr>
              <a:t>common</a:t>
            </a:r>
            <a:r>
              <a:rPr lang="en-US" altLang="en-US" sz="2800" dirty="0">
                <a:solidFill>
                  <a:srgbClr val="FFFF00"/>
                </a:solidFill>
              </a:rPr>
              <a:t> to multiple use cases</a:t>
            </a:r>
          </a:p>
          <a:p>
            <a:endParaRPr lang="en-US" altLang="en-US" sz="2800" dirty="0"/>
          </a:p>
        </p:txBody>
      </p:sp>
      <p:sp>
        <p:nvSpPr>
          <p:cNvPr id="3" name="Arrow: Curved Right 2">
            <a:extLst>
              <a:ext uri="{FF2B5EF4-FFF2-40B4-BE49-F238E27FC236}">
                <a16:creationId xmlns:a16="http://schemas.microsoft.com/office/drawing/2014/main" id="{71371DFC-AEA5-4B4C-8C6D-7B175B77D3AD}"/>
              </a:ext>
            </a:extLst>
          </p:cNvPr>
          <p:cNvSpPr/>
          <p:nvPr/>
        </p:nvSpPr>
        <p:spPr>
          <a:xfrm flipH="1" flipV="1">
            <a:off x="7716253" y="2253916"/>
            <a:ext cx="2470484" cy="2943726"/>
          </a:xfrm>
          <a:prstGeom prst="curved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233739-4802-404D-A7B2-92231A66956B}"/>
              </a:ext>
            </a:extLst>
          </p:cNvPr>
          <p:cNvSpPr txBox="1"/>
          <p:nvPr/>
        </p:nvSpPr>
        <p:spPr>
          <a:xfrm>
            <a:off x="9334502" y="1904981"/>
            <a:ext cx="2470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Iterate</a:t>
            </a:r>
          </a:p>
        </p:txBody>
      </p:sp>
    </p:spTree>
    <p:extLst>
      <p:ext uri="{BB962C8B-B14F-4D97-AF65-F5344CB8AC3E}">
        <p14:creationId xmlns:p14="http://schemas.microsoft.com/office/powerpoint/2010/main" val="2274793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A5DA89-95DB-4400-B1C1-F87B64A73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664" y="290031"/>
            <a:ext cx="6701590" cy="833663"/>
          </a:xfrm>
        </p:spPr>
        <p:txBody>
          <a:bodyPr/>
          <a:lstStyle/>
          <a:p>
            <a:r>
              <a:rPr lang="en-US" dirty="0"/>
              <a:t>Principles of software design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603F0-35E7-47EB-A895-76D6545C57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</a:t>
            </a:r>
            <a:fld id="{4A9B5881-4007-4345-955A-79C2656F0C4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E24DEB-E198-42A4-8226-F9BD75A01EA8}"/>
              </a:ext>
            </a:extLst>
          </p:cNvPr>
          <p:cNvSpPr/>
          <p:nvPr/>
        </p:nvSpPr>
        <p:spPr>
          <a:xfrm>
            <a:off x="360430" y="1489483"/>
            <a:ext cx="6866537" cy="50075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en-US" sz="3600" dirty="0"/>
              <a:t>Functional design</a:t>
            </a:r>
            <a:endParaRPr lang="en-US" altLang="en-US" sz="2800" dirty="0"/>
          </a:p>
          <a:p>
            <a:endParaRPr lang="en-US" altLang="en-US" sz="2800" dirty="0"/>
          </a:p>
          <a:p>
            <a:pPr algn="ctr"/>
            <a:r>
              <a:rPr lang="en-US" altLang="en-US" sz="3200" dirty="0"/>
              <a:t>Software to run an </a:t>
            </a:r>
          </a:p>
          <a:p>
            <a:pPr algn="ctr"/>
            <a:r>
              <a:rPr lang="en-US" altLang="en-US" sz="3200" dirty="0">
                <a:solidFill>
                  <a:srgbClr val="FFFF00"/>
                </a:solidFill>
              </a:rPr>
              <a:t>Automated Teller machine</a:t>
            </a:r>
            <a:r>
              <a:rPr lang="en-US" altLang="en-US" sz="3200" dirty="0"/>
              <a:t> (ATM)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DBED32-E03B-40E8-A4A5-27F568755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183608" y="277873"/>
            <a:ext cx="3647962" cy="48590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BE6B8B-F593-4AF8-A334-C76E711603D5}"/>
              </a:ext>
            </a:extLst>
          </p:cNvPr>
          <p:cNvSpPr txBox="1"/>
          <p:nvPr/>
        </p:nvSpPr>
        <p:spPr>
          <a:xfrm>
            <a:off x="9240253" y="1969514"/>
            <a:ext cx="2591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www.techtrends.co.zm/barclays-prone-fraud-theft-targets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260683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A5DA89-95DB-4400-B1C1-F87B64A73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664" y="290031"/>
            <a:ext cx="6701590" cy="833663"/>
          </a:xfrm>
        </p:spPr>
        <p:txBody>
          <a:bodyPr/>
          <a:lstStyle/>
          <a:p>
            <a:r>
              <a:rPr lang="en-US" dirty="0"/>
              <a:t>Principles of software design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603F0-35E7-47EB-A895-76D6545C57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</a:t>
            </a:r>
            <a:fld id="{4A9B5881-4007-4345-955A-79C2656F0C4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E24DEB-E198-42A4-8226-F9BD75A01EA8}"/>
              </a:ext>
            </a:extLst>
          </p:cNvPr>
          <p:cNvSpPr/>
          <p:nvPr/>
        </p:nvSpPr>
        <p:spPr>
          <a:xfrm>
            <a:off x="360430" y="1489483"/>
            <a:ext cx="6866537" cy="50075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en-US" sz="3600" dirty="0"/>
              <a:t>Use cases</a:t>
            </a:r>
            <a:endParaRPr lang="en-US" altLang="en-US" sz="2800" dirty="0"/>
          </a:p>
          <a:p>
            <a:endParaRPr lang="en-US" alt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3200" dirty="0"/>
              <a:t>What user interaction scenarios do you need to support?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3200" dirty="0"/>
              <a:t>Get cash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en-US" sz="3200" dirty="0"/>
              <a:t>Get cash quick!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3200" dirty="0"/>
              <a:t>Deposit checks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3200" dirty="0"/>
              <a:t>Check balance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n-US" sz="3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3200" dirty="0"/>
              <a:t>Customer authentication!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en-US" sz="3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DBED32-E03B-40E8-A4A5-27F568755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240252" y="277874"/>
            <a:ext cx="2591317" cy="34516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BE6B8B-F593-4AF8-A334-C76E711603D5}"/>
              </a:ext>
            </a:extLst>
          </p:cNvPr>
          <p:cNvSpPr txBox="1"/>
          <p:nvPr/>
        </p:nvSpPr>
        <p:spPr>
          <a:xfrm>
            <a:off x="9240253" y="1969514"/>
            <a:ext cx="2591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www.techtrends.co.zm/barclays-prone-fraud-theft-targets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696921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A5DA89-95DB-4400-B1C1-F87B64A73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664" y="290031"/>
            <a:ext cx="6701590" cy="833663"/>
          </a:xfrm>
        </p:spPr>
        <p:txBody>
          <a:bodyPr/>
          <a:lstStyle/>
          <a:p>
            <a:r>
              <a:rPr lang="en-US" dirty="0"/>
              <a:t>Principles of software design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603F0-35E7-47EB-A895-76D6545C57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</a:t>
            </a:r>
            <a:fld id="{4A9B5881-4007-4345-955A-79C2656F0C4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E24DEB-E198-42A4-8226-F9BD75A01EA8}"/>
              </a:ext>
            </a:extLst>
          </p:cNvPr>
          <p:cNvSpPr/>
          <p:nvPr/>
        </p:nvSpPr>
        <p:spPr>
          <a:xfrm>
            <a:off x="252664" y="1373156"/>
            <a:ext cx="6942220" cy="26694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en-US" sz="3600" dirty="0"/>
              <a:t>Describe a Use case</a:t>
            </a:r>
            <a:endParaRPr lang="en-US" altLang="en-US" sz="2800" dirty="0"/>
          </a:p>
          <a:p>
            <a:endParaRPr lang="en-US" alt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800" dirty="0"/>
              <a:t>What information the user provides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2400" dirty="0"/>
              <a:t>E.g., command entered with its options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800" dirty="0"/>
              <a:t>What responses the system provides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2400" dirty="0"/>
              <a:t>E.g., prompts, reports, error messages</a:t>
            </a:r>
          </a:p>
          <a:p>
            <a:pPr lvl="1"/>
            <a:r>
              <a:rPr lang="en-US" altLang="en-US" sz="3200" dirty="0"/>
              <a:t>	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DBED32-E03B-40E8-A4A5-27F568755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703721" y="277874"/>
            <a:ext cx="2127848" cy="2834294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2A7DCCF-62F3-4C47-85E3-79407B969D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153662"/>
              </p:ext>
            </p:extLst>
          </p:nvPr>
        </p:nvGraphicFramePr>
        <p:xfrm>
          <a:off x="1767305" y="4096006"/>
          <a:ext cx="8128000" cy="248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8421">
                  <a:extLst>
                    <a:ext uri="{9D8B030D-6E8A-4147-A177-3AD203B41FA5}">
                      <a16:colId xmlns:a16="http://schemas.microsoft.com/office/drawing/2014/main" val="76767644"/>
                    </a:ext>
                  </a:extLst>
                </a:gridCol>
                <a:gridCol w="6189579">
                  <a:extLst>
                    <a:ext uri="{9D8B030D-6E8A-4147-A177-3AD203B41FA5}">
                      <a16:colId xmlns:a16="http://schemas.microsoft.com/office/drawing/2014/main" val="3336723787"/>
                    </a:ext>
                  </a:extLst>
                </a:gridCol>
              </a:tblGrid>
              <a:tr h="32742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+mn-lt"/>
                        </a:rPr>
                        <a:t>Scenario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+mn-lt"/>
                        </a:rPr>
                        <a:t>Customer authentication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257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Initiate 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+mn-lt"/>
                          <a:ea typeface="ＭＳ Ｐゴシック" charset="0"/>
                          <a:cs typeface="ＭＳ Ｐゴシック" charset="0"/>
                        </a:rPr>
                        <a:t>Customer p</a:t>
                      </a:r>
                      <a:r>
                        <a:rPr lang="en-US" sz="1800" dirty="0">
                          <a:latin typeface="+mn-lt"/>
                          <a:ea typeface="ＭＳ Ｐゴシック" charset="0"/>
                          <a:cs typeface="ＭＳ Ｐゴシック" charset="0"/>
                        </a:rPr>
                        <a:t>uts her ATM card in Reader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311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Prompt for PIN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n-lt"/>
                          <a:ea typeface="ＭＳ Ｐゴシック" charset="0"/>
                          <a:cs typeface="ＭＳ Ｐゴシック" charset="0"/>
                        </a:rPr>
                        <a:t>System: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  <a:ea typeface="ＭＳ Ｐゴシック" charset="0"/>
                          <a:cs typeface="ＭＳ Ｐゴシック" charset="0"/>
                        </a:rPr>
                        <a:t>Display 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  <a:latin typeface="+mn-lt"/>
                          <a:ea typeface="ＭＳ Ｐゴシック" charset="0"/>
                          <a:cs typeface="ＭＳ Ｐゴシック" charset="0"/>
                        </a:rPr>
                        <a:t>'Enter PIN'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608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Wait for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+mn-lt"/>
                          <a:ea typeface="ＭＳ Ｐゴシック" charset="0"/>
                          <a:cs typeface="ＭＳ Ｐゴシック" charset="0"/>
                        </a:rPr>
                        <a:t>Customer enters PIN on keyboard &amp; presses “Enter” key</a:t>
                      </a:r>
                      <a:endParaRPr lang="en-US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642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Validate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If valid: show Main menu</a:t>
                      </a:r>
                    </a:p>
                    <a:p>
                      <a:r>
                        <a:rPr lang="en-US" dirty="0">
                          <a:latin typeface="+mn-lt"/>
                        </a:rPr>
                        <a:t>Else: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+mn-lt"/>
                        </a:rPr>
                        <a:t>  </a:t>
                      </a:r>
                      <a:r>
                        <a:rPr lang="en-US" sz="1800" dirty="0">
                          <a:latin typeface="+mn-lt"/>
                          <a:ea typeface="ＭＳ Ｐゴシック" charset="0"/>
                          <a:cs typeface="ＭＳ Ｐゴシック" charset="0"/>
                        </a:rPr>
                        <a:t>System: Display 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  <a:latin typeface="+mn-lt"/>
                          <a:ea typeface="ＭＳ Ｐゴシック" charset="0"/>
                          <a:cs typeface="ＭＳ Ｐゴシック" charset="0"/>
                        </a:rPr>
                        <a:t>‘Error! Please re-enter your PIN'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6164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64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A5DA89-95DB-4400-B1C1-F87B64A73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664" y="290031"/>
            <a:ext cx="6701590" cy="833663"/>
          </a:xfrm>
        </p:spPr>
        <p:txBody>
          <a:bodyPr/>
          <a:lstStyle/>
          <a:p>
            <a:r>
              <a:rPr lang="en-US" dirty="0"/>
              <a:t>Principles of software design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603F0-35E7-47EB-A895-76D6545C57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</a:t>
            </a:r>
            <a:fld id="{4A9B5881-4007-4345-955A-79C2656F0C4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E24DEB-E198-42A4-8226-F9BD75A01EA8}"/>
              </a:ext>
            </a:extLst>
          </p:cNvPr>
          <p:cNvSpPr/>
          <p:nvPr/>
        </p:nvSpPr>
        <p:spPr>
          <a:xfrm>
            <a:off x="252664" y="1276903"/>
            <a:ext cx="8618620" cy="544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en-US" sz="3600" dirty="0"/>
              <a:t>Elements of a functional specification</a:t>
            </a:r>
            <a:endParaRPr lang="en-US" altLang="en-US" sz="2800" dirty="0"/>
          </a:p>
          <a:p>
            <a:endParaRPr lang="en-US" altLang="en-US" sz="11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FFFF00"/>
                </a:solidFill>
              </a:rPr>
              <a:t>Background</a:t>
            </a:r>
            <a:r>
              <a:rPr lang="en-US" altLang="en-US" sz="2800" dirty="0"/>
              <a:t>: describe the problem being addressed.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1000" dirty="0">
              <a:solidFill>
                <a:srgbClr val="FFFF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FFFF00"/>
                </a:solidFill>
              </a:rPr>
              <a:t>User profile</a:t>
            </a:r>
            <a:r>
              <a:rPr lang="en-US" altLang="en-US" sz="2800" dirty="0">
                <a:solidFill>
                  <a:schemeClr val="bg1"/>
                </a:solidFill>
              </a:rPr>
              <a:t>:</a:t>
            </a:r>
            <a:r>
              <a:rPr lang="en-US" altLang="en-US" sz="2800" dirty="0"/>
              <a:t> Who uses the system. What they know about the domain and computing (e.g., can browse the web, can program in Python)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1000" dirty="0">
              <a:solidFill>
                <a:srgbClr val="FFFF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FFFF00"/>
                </a:solidFill>
              </a:rPr>
              <a:t>Data sources</a:t>
            </a:r>
            <a:r>
              <a:rPr lang="en-US" altLang="en-US" sz="2800" dirty="0"/>
              <a:t>. What data you will use and how it is structured.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1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 </a:t>
            </a:r>
            <a:r>
              <a:rPr lang="en-US" altLang="en-US" sz="2800" dirty="0">
                <a:solidFill>
                  <a:srgbClr val="FFFF00"/>
                </a:solidFill>
              </a:rPr>
              <a:t>Use cases</a:t>
            </a:r>
            <a:r>
              <a:rPr lang="en-US" altLang="en-US" sz="2800" dirty="0"/>
              <a:t>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dirty="0"/>
              <a:t>Objective (e.g., withdraw money from an ATM)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dirty="0"/>
              <a:t>Expected interactions between the user and your system</a:t>
            </a:r>
          </a:p>
          <a:p>
            <a:endParaRPr lang="en-US" altLang="en-US" sz="3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DBED32-E03B-40E8-A4A5-27F568755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240252" y="277874"/>
            <a:ext cx="2591317" cy="34516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BE6B8B-F593-4AF8-A334-C76E711603D5}"/>
              </a:ext>
            </a:extLst>
          </p:cNvPr>
          <p:cNvSpPr txBox="1"/>
          <p:nvPr/>
        </p:nvSpPr>
        <p:spPr>
          <a:xfrm>
            <a:off x="9240253" y="1969514"/>
            <a:ext cx="2591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www.techtrends.co.zm/barclays-prone-fraud-theft-targets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24411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A5DA89-95DB-4400-B1C1-F87B64A73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664" y="290031"/>
            <a:ext cx="6701590" cy="833663"/>
          </a:xfrm>
        </p:spPr>
        <p:txBody>
          <a:bodyPr/>
          <a:lstStyle/>
          <a:p>
            <a:r>
              <a:rPr lang="en-US" dirty="0"/>
              <a:t>Principles of software design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603F0-35E7-47EB-A895-76D6545C57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</a:t>
            </a:r>
            <a:fld id="{4A9B5881-4007-4345-955A-79C2656F0C4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E24DEB-E198-42A4-8226-F9BD75A01EA8}"/>
              </a:ext>
            </a:extLst>
          </p:cNvPr>
          <p:cNvSpPr/>
          <p:nvPr/>
        </p:nvSpPr>
        <p:spPr>
          <a:xfrm>
            <a:off x="360430" y="1489483"/>
            <a:ext cx="6866537" cy="50075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en-US" sz="3600" dirty="0"/>
              <a:t>Component design</a:t>
            </a:r>
            <a:endParaRPr lang="en-US" altLang="en-US" sz="2800" dirty="0"/>
          </a:p>
          <a:p>
            <a:endParaRPr lang="en-US" altLang="en-US" sz="2800" dirty="0"/>
          </a:p>
          <a:p>
            <a:pPr algn="ctr"/>
            <a:r>
              <a:rPr lang="en-US" altLang="en-US" sz="3200" dirty="0"/>
              <a:t>Software to run an </a:t>
            </a:r>
          </a:p>
          <a:p>
            <a:pPr algn="ctr"/>
            <a:r>
              <a:rPr lang="en-US" altLang="en-US" sz="3200" dirty="0">
                <a:solidFill>
                  <a:srgbClr val="FFFF00"/>
                </a:solidFill>
              </a:rPr>
              <a:t>Automated Teller machine</a:t>
            </a:r>
            <a:r>
              <a:rPr lang="en-US" altLang="en-US" sz="3200" dirty="0"/>
              <a:t> (ATM)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DBED32-E03B-40E8-A4A5-27F568755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183608" y="277873"/>
            <a:ext cx="3647962" cy="48590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BE6B8B-F593-4AF8-A334-C76E711603D5}"/>
              </a:ext>
            </a:extLst>
          </p:cNvPr>
          <p:cNvSpPr txBox="1"/>
          <p:nvPr/>
        </p:nvSpPr>
        <p:spPr>
          <a:xfrm>
            <a:off x="9240253" y="1969514"/>
            <a:ext cx="2591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www.techtrends.co.zm/barclays-prone-fraud-theft-targets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682644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A5DA89-95DB-4400-B1C1-F87B64A73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664" y="290031"/>
            <a:ext cx="6701590" cy="833663"/>
          </a:xfrm>
        </p:spPr>
        <p:txBody>
          <a:bodyPr/>
          <a:lstStyle/>
          <a:p>
            <a:r>
              <a:rPr lang="en-US" dirty="0"/>
              <a:t>Principles of software design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603F0-35E7-47EB-A895-76D6545C57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</a:t>
            </a:r>
            <a:fld id="{4A9B5881-4007-4345-955A-79C2656F0C4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E24DEB-E198-42A4-8226-F9BD75A01EA8}"/>
              </a:ext>
            </a:extLst>
          </p:cNvPr>
          <p:cNvSpPr/>
          <p:nvPr/>
        </p:nvSpPr>
        <p:spPr>
          <a:xfrm>
            <a:off x="252664" y="1276903"/>
            <a:ext cx="8618620" cy="544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en-US" sz="3600" dirty="0"/>
              <a:t>Elements of a component specification</a:t>
            </a:r>
            <a:endParaRPr lang="en-US" altLang="en-US" sz="2800" dirty="0"/>
          </a:p>
          <a:p>
            <a:endParaRPr lang="en-US" altLang="en-US" sz="1100" dirty="0"/>
          </a:p>
          <a:p>
            <a:r>
              <a:rPr lang="en-US" altLang="en-US" sz="2800" dirty="0">
                <a:solidFill>
                  <a:srgbClr val="FFFF00"/>
                </a:solidFill>
              </a:rPr>
              <a:t>Goal</a:t>
            </a:r>
            <a:r>
              <a:rPr lang="en-US" altLang="en-US" sz="2800" dirty="0"/>
              <a:t>: provide sufficient detail so that someone with modest knowledge of the project can implement the code for the component.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dirty="0"/>
              <a:t>Name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bg1"/>
                </a:solidFill>
              </a:rPr>
              <a:t>Describe its function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bg1"/>
                </a:solidFill>
              </a:rPr>
              <a:t>specify its Methods(), including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bg1"/>
                </a:solidFill>
              </a:rPr>
              <a:t>Inputs (parameters)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bg1"/>
                </a:solidFill>
              </a:rPr>
              <a:t>Outputs (return values)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bg1"/>
                </a:solidFill>
              </a:rPr>
              <a:t>Interactions with other components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en-US" sz="24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en-US" sz="1050" dirty="0">
              <a:solidFill>
                <a:srgbClr val="FFFF00"/>
              </a:solidFill>
            </a:endParaRPr>
          </a:p>
          <a:p>
            <a:endParaRPr lang="en-US" altLang="en-US" sz="3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DBED32-E03B-40E8-A4A5-27F568755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240252" y="277874"/>
            <a:ext cx="2591317" cy="34516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BE6B8B-F593-4AF8-A334-C76E711603D5}"/>
              </a:ext>
            </a:extLst>
          </p:cNvPr>
          <p:cNvSpPr txBox="1"/>
          <p:nvPr/>
        </p:nvSpPr>
        <p:spPr>
          <a:xfrm>
            <a:off x="9240253" y="1969514"/>
            <a:ext cx="2591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www.techtrends.co.zm/barclays-prone-fraud-theft-targets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58205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A5DA89-95DB-4400-B1C1-F87B64A73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664" y="290031"/>
            <a:ext cx="6701590" cy="833663"/>
          </a:xfrm>
        </p:spPr>
        <p:txBody>
          <a:bodyPr/>
          <a:lstStyle/>
          <a:p>
            <a:r>
              <a:rPr lang="en-US" dirty="0"/>
              <a:t>Principles of software design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603F0-35E7-47EB-A895-76D6545C57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</a:t>
            </a:r>
            <a:fld id="{4A9B5881-4007-4345-955A-79C2656F0C4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E24DEB-E198-42A4-8226-F9BD75A01EA8}"/>
              </a:ext>
            </a:extLst>
          </p:cNvPr>
          <p:cNvSpPr/>
          <p:nvPr/>
        </p:nvSpPr>
        <p:spPr>
          <a:xfrm>
            <a:off x="252664" y="1276903"/>
            <a:ext cx="8522368" cy="544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en-US" sz="3600" dirty="0"/>
              <a:t>Component and subcomponents</a:t>
            </a:r>
            <a:endParaRPr lang="en-US" altLang="en-US" sz="2800" dirty="0"/>
          </a:p>
          <a:p>
            <a:endParaRPr lang="en-US" altLang="en-US" sz="1100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en-US" sz="2800" dirty="0"/>
              <a:t>What role does it play in the implementation? (i.e., the Use Cases)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en-US" sz="2800" dirty="0">
                <a:solidFill>
                  <a:schemeClr val="bg1"/>
                </a:solidFill>
              </a:rPr>
              <a:t>What (sub)-components are already available</a:t>
            </a:r>
          </a:p>
          <a:p>
            <a:pPr marL="514350" indent="-514350">
              <a:buFont typeface="Calibri" panose="020F0502020204030204" pitchFamily="34" charset="0"/>
              <a:buAutoNum type="arabicPeriod"/>
            </a:pPr>
            <a:endParaRPr lang="en-US" altLang="en-US" dirty="0"/>
          </a:p>
          <a:p>
            <a:pPr algn="ctr"/>
            <a:r>
              <a:rPr lang="en-US" altLang="en-US" sz="2800" dirty="0"/>
              <a:t>What are the sub-components needed to implement those components that aren't already available?</a:t>
            </a:r>
          </a:p>
          <a:p>
            <a:pPr algn="ctr"/>
            <a:endParaRPr lang="en-US" altLang="en-US" sz="2800" dirty="0"/>
          </a:p>
          <a:p>
            <a:pPr algn="ctr"/>
            <a:r>
              <a:rPr lang="en-US" altLang="en-US" sz="2800" dirty="0"/>
              <a:t>Repeat steps 1-2 for each sub-component</a:t>
            </a:r>
          </a:p>
          <a:p>
            <a:pPr algn="ctr"/>
            <a:endParaRPr lang="en-US" altLang="en-US" sz="2800" dirty="0"/>
          </a:p>
          <a:p>
            <a:pPr algn="ctr"/>
            <a:r>
              <a:rPr lang="en-US" altLang="en-US" sz="2800" dirty="0"/>
              <a:t>The hierarchy of components and their sub-components is known as your </a:t>
            </a:r>
            <a:r>
              <a:rPr lang="en-US" altLang="en-US" sz="2800" dirty="0">
                <a:solidFill>
                  <a:srgbClr val="FFFF00"/>
                </a:solidFill>
              </a:rPr>
              <a:t>Object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en-US" sz="24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en-US" sz="1050" dirty="0">
              <a:solidFill>
                <a:srgbClr val="FFFF00"/>
              </a:solidFill>
            </a:endParaRPr>
          </a:p>
          <a:p>
            <a:endParaRPr lang="en-US" altLang="en-US" sz="3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DBED32-E03B-40E8-A4A5-27F568755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240252" y="277874"/>
            <a:ext cx="2591317" cy="34516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BE6B8B-F593-4AF8-A334-C76E711603D5}"/>
              </a:ext>
            </a:extLst>
          </p:cNvPr>
          <p:cNvSpPr txBox="1"/>
          <p:nvPr/>
        </p:nvSpPr>
        <p:spPr>
          <a:xfrm>
            <a:off x="9240253" y="1969514"/>
            <a:ext cx="2591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www.techtrends.co.zm/barclays-prone-fraud-theft-targets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014818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A5DA89-95DB-4400-B1C1-F87B64A73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664" y="290031"/>
            <a:ext cx="6701590" cy="833663"/>
          </a:xfrm>
        </p:spPr>
        <p:txBody>
          <a:bodyPr/>
          <a:lstStyle/>
          <a:p>
            <a:r>
              <a:rPr lang="en-US" dirty="0"/>
              <a:t>Principles of software design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603F0-35E7-47EB-A895-76D6545C57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</a:t>
            </a:r>
            <a:fld id="{4A9B5881-4007-4345-955A-79C2656F0C4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E24DEB-E198-42A4-8226-F9BD75A01EA8}"/>
              </a:ext>
            </a:extLst>
          </p:cNvPr>
          <p:cNvSpPr/>
          <p:nvPr/>
        </p:nvSpPr>
        <p:spPr>
          <a:xfrm>
            <a:off x="252664" y="1276903"/>
            <a:ext cx="8522368" cy="544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en-US" sz="3600" dirty="0"/>
              <a:t>Objects = Components</a:t>
            </a:r>
            <a:endParaRPr lang="en-US" altLang="en-US" sz="1100" dirty="0"/>
          </a:p>
          <a:p>
            <a:pPr marL="514350" indent="-514350">
              <a:buFont typeface="Calibri" panose="020F0502020204030204" pitchFamily="34" charset="0"/>
              <a:buAutoNum type="arabicPeriod"/>
            </a:pPr>
            <a:endParaRPr lang="en-US" alt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In </a:t>
            </a:r>
            <a:r>
              <a:rPr lang="en-US" altLang="en-US" sz="2800" dirty="0">
                <a:solidFill>
                  <a:srgbClr val="FFFF00"/>
                </a:solidFill>
              </a:rPr>
              <a:t>Object-Oriented Programming</a:t>
            </a:r>
            <a:r>
              <a:rPr lang="en-US" altLang="en-US" sz="2800" dirty="0"/>
              <a:t> (OOP), Objects are components consisting of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Data attributes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Data primitives (int, float, chars, strings)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other embedded Objects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Methods()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function arguments &amp; return values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and both </a:t>
            </a:r>
            <a:r>
              <a:rPr lang="en-US" altLang="en-US" sz="2800" dirty="0">
                <a:solidFill>
                  <a:srgbClr val="FFFF00"/>
                </a:solidFill>
              </a:rPr>
              <a:t>Public</a:t>
            </a:r>
            <a:r>
              <a:rPr lang="en-US" altLang="en-US" sz="2800" dirty="0"/>
              <a:t> and </a:t>
            </a:r>
            <a:r>
              <a:rPr lang="en-US" altLang="en-US" sz="2800" dirty="0">
                <a:solidFill>
                  <a:srgbClr val="FFFF00"/>
                </a:solidFill>
              </a:rPr>
              <a:t>internal</a:t>
            </a:r>
            <a:r>
              <a:rPr lang="en-US" altLang="en-US" sz="2800" dirty="0"/>
              <a:t> surfaces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to try to reduce unexpected interactions between components</a:t>
            </a:r>
          </a:p>
          <a:p>
            <a:pPr algn="ctr"/>
            <a:endParaRPr lang="en-US" altLang="en-US" sz="2800" dirty="0"/>
          </a:p>
          <a:p>
            <a:pPr algn="ctr"/>
            <a:endParaRPr lang="en-US" alt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en-US" sz="24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en-US" sz="1050" dirty="0">
              <a:solidFill>
                <a:srgbClr val="FFFF00"/>
              </a:solidFill>
            </a:endParaRPr>
          </a:p>
          <a:p>
            <a:endParaRPr lang="en-US" altLang="en-US" sz="3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DBED32-E03B-40E8-A4A5-27F568755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240252" y="277874"/>
            <a:ext cx="2591317" cy="34516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BE6B8B-F593-4AF8-A334-C76E711603D5}"/>
              </a:ext>
            </a:extLst>
          </p:cNvPr>
          <p:cNvSpPr txBox="1"/>
          <p:nvPr/>
        </p:nvSpPr>
        <p:spPr>
          <a:xfrm>
            <a:off x="9240253" y="1969514"/>
            <a:ext cx="2591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www.techtrends.co.zm/barclays-prone-fraud-theft-targets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072130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A5DA89-95DB-4400-B1C1-F87B64A73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664" y="290031"/>
            <a:ext cx="6701590" cy="833663"/>
          </a:xfrm>
        </p:spPr>
        <p:txBody>
          <a:bodyPr/>
          <a:lstStyle/>
          <a:p>
            <a:r>
              <a:rPr lang="en-US" dirty="0"/>
              <a:t>Principles of software design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603F0-35E7-47EB-A895-76D6545C57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</a:t>
            </a:r>
            <a:fld id="{4A9B5881-4007-4345-955A-79C2656F0C4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E24DEB-E198-42A4-8226-F9BD75A01EA8}"/>
              </a:ext>
            </a:extLst>
          </p:cNvPr>
          <p:cNvSpPr/>
          <p:nvPr/>
        </p:nvSpPr>
        <p:spPr>
          <a:xfrm>
            <a:off x="252664" y="1276903"/>
            <a:ext cx="8618620" cy="544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en-US" sz="3600" dirty="0"/>
              <a:t>Example component specification</a:t>
            </a:r>
            <a:endParaRPr lang="en-US" altLang="en-US" sz="2800" dirty="0"/>
          </a:p>
          <a:p>
            <a:endParaRPr lang="en-US" altLang="en-US" sz="11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sz="2800" dirty="0"/>
              <a:t>Name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en-US" sz="28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FindPrimes</a:t>
            </a:r>
            <a:r>
              <a:rPr lang="en-US" alt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cs typeface="Calibri" panose="020F0502020204030204" pitchFamily="34" charset="0"/>
              </a:rPr>
              <a:t>function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sz="2800" dirty="0"/>
              <a:t>What it does: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en-US" sz="2800" dirty="0"/>
              <a:t>Finds the primes that are less than </a:t>
            </a:r>
            <a:r>
              <a:rPr lang="en-US" altLang="en-US" sz="2800" i="1" dirty="0"/>
              <a:t>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rgbClr val="FFFF00"/>
                </a:solidFill>
              </a:rPr>
              <a:t>Inputs</a:t>
            </a:r>
            <a:r>
              <a:rPr lang="en-US" altLang="en-US" sz="2800" dirty="0"/>
              <a:t> (with type information)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en-US" sz="2800" i="1" dirty="0"/>
              <a:t>N</a:t>
            </a:r>
            <a:r>
              <a:rPr lang="en-US" altLang="en-US" sz="2800" dirty="0"/>
              <a:t>, an integer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rgbClr val="FFFF00"/>
                </a:solidFill>
              </a:rPr>
              <a:t>Outputs</a:t>
            </a:r>
            <a:r>
              <a:rPr lang="en-US" altLang="en-US" sz="2800" dirty="0"/>
              <a:t> (with type information)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en-US" sz="2800" dirty="0"/>
              <a:t>List of integers</a:t>
            </a:r>
            <a:endParaRPr lang="en-US" altLang="en-US" sz="2800" dirty="0">
              <a:solidFill>
                <a:schemeClr val="bg1"/>
              </a:solidFill>
            </a:endParaRPr>
          </a:p>
          <a:p>
            <a:endParaRPr lang="en-US" altLang="en-US" sz="1050" dirty="0">
              <a:solidFill>
                <a:srgbClr val="FFFF00"/>
              </a:solidFill>
            </a:endParaRPr>
          </a:p>
          <a:p>
            <a:endParaRPr lang="en-US" altLang="en-US" sz="3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DBED32-E03B-40E8-A4A5-27F568755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240252" y="277874"/>
            <a:ext cx="2591317" cy="34516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BE6B8B-F593-4AF8-A334-C76E711603D5}"/>
              </a:ext>
            </a:extLst>
          </p:cNvPr>
          <p:cNvSpPr txBox="1"/>
          <p:nvPr/>
        </p:nvSpPr>
        <p:spPr>
          <a:xfrm>
            <a:off x="9240253" y="1969514"/>
            <a:ext cx="2591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www.techtrends.co.zm/barclays-prone-fraud-theft-targets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884422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80A9967-71FA-4A43-B0BB-C757BD7D6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76"/>
            <a:ext cx="5095785" cy="833663"/>
          </a:xfrm>
        </p:spPr>
        <p:txBody>
          <a:bodyPr/>
          <a:lstStyle/>
          <a:p>
            <a:r>
              <a:rPr lang="en-US" altLang="en-US" dirty="0"/>
              <a:t>Software Design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9AE5BE4-01CB-460E-968F-8B47CD6C0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5611" cy="4703512"/>
          </a:xfrm>
        </p:spPr>
        <p:txBody>
          <a:bodyPr/>
          <a:lstStyle/>
          <a:p>
            <a:r>
              <a:rPr lang="en-US" altLang="en-US" sz="3200" dirty="0"/>
              <a:t>"...specification of a </a:t>
            </a:r>
            <a:r>
              <a:rPr lang="en-US" altLang="en-US" sz="3200" dirty="0">
                <a:solidFill>
                  <a:srgbClr val="FFFF00"/>
                </a:solidFill>
                <a:hlinkClick r:id="rId2" tooltip="Artifact (software development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software artifact</a:t>
            </a:r>
            <a:r>
              <a:rPr lang="en-US" altLang="en-US" sz="3200" dirty="0"/>
              <a:t>, intended to accomplish </a:t>
            </a:r>
            <a:r>
              <a:rPr lang="en-US" altLang="en-US" sz="3200" dirty="0">
                <a:solidFill>
                  <a:srgbClr val="FFFF00"/>
                </a:solidFill>
                <a:hlinkClick r:id="rId3" tooltip="Goa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goals</a:t>
            </a:r>
            <a:r>
              <a:rPr lang="en-US" altLang="en-US" sz="3200" dirty="0"/>
              <a:t>, using a set of </a:t>
            </a:r>
            <a:r>
              <a:rPr lang="en-US" altLang="en-US" sz="3200" u="sng" dirty="0">
                <a:solidFill>
                  <a:srgbClr val="FFFF00"/>
                </a:solidFill>
              </a:rPr>
              <a:t>primitive components</a:t>
            </a:r>
            <a:r>
              <a:rPr lang="en-US" altLang="en-US" sz="3200" dirty="0"/>
              <a:t> ..." [</a:t>
            </a:r>
            <a:r>
              <a:rPr lang="en-US" altLang="en-US" sz="3200" dirty="0" err="1"/>
              <a:t>wikipedia</a:t>
            </a:r>
            <a:r>
              <a:rPr lang="en-US" altLang="en-US" sz="3200" dirty="0"/>
              <a:t>]</a:t>
            </a:r>
            <a:endParaRPr lang="en-US" altLang="en-US" sz="3200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982CB-9BB9-4B97-B9AE-9345B17443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</a:t>
            </a:r>
            <a:fld id="{4A9B5881-4007-4345-955A-79C2656F0C49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D6A9EA-5B6E-4729-BE2E-0BCAEB355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604" y="611076"/>
            <a:ext cx="5649385" cy="317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72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A5DA89-95DB-4400-B1C1-F87B64A73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664" y="290031"/>
            <a:ext cx="6701590" cy="833663"/>
          </a:xfrm>
        </p:spPr>
        <p:txBody>
          <a:bodyPr/>
          <a:lstStyle/>
          <a:p>
            <a:r>
              <a:rPr lang="en-US" dirty="0"/>
              <a:t>Principles of software design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603F0-35E7-47EB-A895-76D6545C57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</a:t>
            </a:r>
            <a:fld id="{4A9B5881-4007-4345-955A-79C2656F0C4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E24DEB-E198-42A4-8226-F9BD75A01EA8}"/>
              </a:ext>
            </a:extLst>
          </p:cNvPr>
          <p:cNvSpPr/>
          <p:nvPr/>
        </p:nvSpPr>
        <p:spPr>
          <a:xfrm>
            <a:off x="252664" y="1276904"/>
            <a:ext cx="8618620" cy="18673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en-US" sz="3600" dirty="0">
                <a:solidFill>
                  <a:schemeClr val="bg1"/>
                </a:solidFill>
              </a:rPr>
              <a:t>Pseudocode Example</a:t>
            </a:r>
            <a:endParaRPr lang="en-US" altLang="en-US" sz="2800" dirty="0">
              <a:solidFill>
                <a:schemeClr val="bg1"/>
              </a:solidFill>
            </a:endParaRPr>
          </a:p>
          <a:p>
            <a:endParaRPr lang="en-US" altLang="en-US" sz="11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bg1"/>
                </a:solidFill>
              </a:rPr>
              <a:t>Pseudo code for finding the primes &lt; 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bg1"/>
                </a:solidFill>
              </a:rPr>
              <a:t>Divides(</a:t>
            </a:r>
            <a:r>
              <a:rPr lang="en-US" altLang="en-US" sz="2400" dirty="0" err="1">
                <a:solidFill>
                  <a:schemeClr val="bg1"/>
                </a:solidFill>
              </a:rPr>
              <a:t>n,d</a:t>
            </a:r>
            <a:r>
              <a:rPr lang="en-US" altLang="en-US" sz="2400" dirty="0">
                <a:solidFill>
                  <a:schemeClr val="bg1"/>
                </a:solidFill>
              </a:rPr>
              <a:t>) function returns </a:t>
            </a:r>
            <a:r>
              <a:rPr lang="en-US" altLang="en-US" sz="2400" dirty="0">
                <a:solidFill>
                  <a:srgbClr val="FFFF00"/>
                </a:solidFill>
              </a:rPr>
              <a:t>True</a:t>
            </a:r>
            <a:r>
              <a:rPr lang="en-US" altLang="en-US" sz="2400" dirty="0">
                <a:solidFill>
                  <a:schemeClr val="bg1"/>
                </a:solidFill>
              </a:rPr>
              <a:t> if remainder (n/d) = zero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400" dirty="0">
              <a:solidFill>
                <a:schemeClr val="bg1"/>
              </a:solidFill>
            </a:endParaRPr>
          </a:p>
          <a:p>
            <a:endParaRPr lang="en-US" altLang="en-US" sz="32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DBED32-E03B-40E8-A4A5-27F568755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240252" y="277874"/>
            <a:ext cx="2591317" cy="34516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BE6B8B-F593-4AF8-A334-C76E711603D5}"/>
              </a:ext>
            </a:extLst>
          </p:cNvPr>
          <p:cNvSpPr txBox="1"/>
          <p:nvPr/>
        </p:nvSpPr>
        <p:spPr>
          <a:xfrm>
            <a:off x="9240253" y="1969514"/>
            <a:ext cx="2591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www.techtrends.co.zm/barclays-prone-fraud-theft-targets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9B84EA-13A4-49C8-8FDF-14AFE1A2182A}"/>
              </a:ext>
            </a:extLst>
          </p:cNvPr>
          <p:cNvSpPr txBox="1"/>
          <p:nvPr/>
        </p:nvSpPr>
        <p:spPr>
          <a:xfrm>
            <a:off x="449179" y="3288632"/>
            <a:ext cx="6577263" cy="323165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For Each n &lt; N {</a:t>
            </a: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 let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is_prime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bool = True;</a:t>
            </a: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 For Each d &lt; n </a:t>
            </a: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  {  if divides(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n,d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	Then {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is_prime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= False; break; }}</a:t>
            </a: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   if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is_prime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Then 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add n to the </a:t>
            </a:r>
            <a:r>
              <a:rPr lang="en-US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list_of_primes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return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list_of_primes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EA06A9DC-BC12-4C90-B408-4DC4F589F054}"/>
              </a:ext>
            </a:extLst>
          </p:cNvPr>
          <p:cNvSpPr/>
          <p:nvPr/>
        </p:nvSpPr>
        <p:spPr>
          <a:xfrm>
            <a:off x="7387906" y="4104696"/>
            <a:ext cx="4443663" cy="2256779"/>
          </a:xfrm>
          <a:prstGeom prst="wedgeRectCallout">
            <a:avLst>
              <a:gd name="adj1" fmla="val -73953"/>
              <a:gd name="adj2" fmla="val -54185"/>
            </a:avLst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Be concise; not too many details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Be consistent using variable names and flow control logic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readable English when describing a code segment</a:t>
            </a:r>
          </a:p>
        </p:txBody>
      </p:sp>
    </p:spTree>
    <p:extLst>
      <p:ext uri="{BB962C8B-B14F-4D97-AF65-F5344CB8AC3E}">
        <p14:creationId xmlns:p14="http://schemas.microsoft.com/office/powerpoint/2010/main" val="1066597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A5DA89-95DB-4400-B1C1-F87B64A73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663" y="290031"/>
            <a:ext cx="8562473" cy="833663"/>
          </a:xfrm>
        </p:spPr>
        <p:txBody>
          <a:bodyPr/>
          <a:lstStyle/>
          <a:p>
            <a:r>
              <a:rPr lang="en-US" dirty="0"/>
              <a:t>Your Turn: ATM Components Use Cases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603F0-35E7-47EB-A895-76D6545C57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</a:t>
            </a:r>
            <a:fld id="{4A9B5881-4007-4345-955A-79C2656F0C49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E24DEB-E198-42A4-8226-F9BD75A01EA8}"/>
              </a:ext>
            </a:extLst>
          </p:cNvPr>
          <p:cNvSpPr/>
          <p:nvPr/>
        </p:nvSpPr>
        <p:spPr>
          <a:xfrm>
            <a:off x="252663" y="1558421"/>
            <a:ext cx="8618620" cy="48030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en-US" sz="3200" dirty="0">
                <a:solidFill>
                  <a:srgbClr val="FFFF00"/>
                </a:solidFill>
              </a:rPr>
              <a:t>Authenticate user </a:t>
            </a:r>
            <a:r>
              <a:rPr lang="en-US" altLang="en-US" sz="3200" dirty="0">
                <a:solidFill>
                  <a:schemeClr val="bg1"/>
                </a:solidFill>
              </a:rPr>
              <a:t>scenario</a:t>
            </a:r>
          </a:p>
          <a:p>
            <a:pPr lvl="1"/>
            <a:r>
              <a:rPr lang="en-US" altLang="en-US" sz="2400" dirty="0"/>
              <a:t>Database with user PIN</a:t>
            </a:r>
          </a:p>
          <a:p>
            <a:pPr lvl="1"/>
            <a:r>
              <a:rPr lang="en-US" altLang="en-US" sz="2400" dirty="0"/>
              <a:t>User interface that reads ATM card</a:t>
            </a:r>
          </a:p>
          <a:p>
            <a:pPr lvl="1"/>
            <a:r>
              <a:rPr lang="en-US" altLang="en-US" sz="2400" dirty="0"/>
              <a:t>User interface that reads user PIN</a:t>
            </a:r>
          </a:p>
          <a:p>
            <a:pPr lvl="1"/>
            <a:r>
              <a:rPr lang="en-US" altLang="en-US" sz="2400" dirty="0"/>
              <a:t>Control logic</a:t>
            </a:r>
          </a:p>
          <a:p>
            <a:endParaRPr lang="en-US" altLang="en-US" sz="1400" dirty="0">
              <a:solidFill>
                <a:srgbClr val="FFFF00"/>
              </a:solidFill>
            </a:endParaRPr>
          </a:p>
          <a:p>
            <a:r>
              <a:rPr lang="en-US" altLang="en-US" sz="3200" dirty="0">
                <a:solidFill>
                  <a:srgbClr val="FFFF00"/>
                </a:solidFill>
              </a:rPr>
              <a:t>Get cash </a:t>
            </a:r>
            <a:r>
              <a:rPr lang="en-US" altLang="en-US" sz="3200" dirty="0">
                <a:solidFill>
                  <a:schemeClr val="bg1"/>
                </a:solidFill>
              </a:rPr>
              <a:t>scenario</a:t>
            </a:r>
          </a:p>
          <a:p>
            <a:pPr lvl="1"/>
            <a:r>
              <a:rPr lang="en-US" altLang="en-US" sz="2400" dirty="0"/>
              <a:t>Database with users cash balance</a:t>
            </a:r>
          </a:p>
          <a:p>
            <a:pPr lvl="1"/>
            <a:r>
              <a:rPr lang="en-US" altLang="en-US" sz="2400" dirty="0"/>
              <a:t>User interface that reads user cash requested</a:t>
            </a:r>
          </a:p>
          <a:p>
            <a:pPr lvl="1"/>
            <a:r>
              <a:rPr lang="en-US" altLang="en-US" sz="2400" dirty="0"/>
              <a:t>Cash drawer interface that dispenses cash</a:t>
            </a:r>
          </a:p>
          <a:p>
            <a:pPr lvl="1"/>
            <a:r>
              <a:rPr lang="en-US" altLang="en-US" sz="2400" dirty="0"/>
              <a:t>Control logic</a:t>
            </a:r>
          </a:p>
          <a:p>
            <a:endParaRPr lang="en-US" altLang="en-US" sz="2400" dirty="0">
              <a:solidFill>
                <a:schemeClr val="bg1"/>
              </a:solidFill>
            </a:endParaRPr>
          </a:p>
          <a:p>
            <a:endParaRPr lang="en-US" altLang="en-US" sz="32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DBED32-E03B-40E8-A4A5-27F568755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240252" y="277874"/>
            <a:ext cx="2591317" cy="34516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BE6B8B-F593-4AF8-A334-C76E711603D5}"/>
              </a:ext>
            </a:extLst>
          </p:cNvPr>
          <p:cNvSpPr txBox="1"/>
          <p:nvPr/>
        </p:nvSpPr>
        <p:spPr>
          <a:xfrm>
            <a:off x="9240253" y="1969514"/>
            <a:ext cx="2591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www.techtrends.co.zm/barclays-prone-fraud-theft-targets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83252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>
            <a:extLst>
              <a:ext uri="{FF2B5EF4-FFF2-40B4-BE49-F238E27FC236}">
                <a16:creationId xmlns:a16="http://schemas.microsoft.com/office/drawing/2014/main" id="{12EEA376-EA8D-4BD9-A389-BC6078B0EEF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611076"/>
            <a:ext cx="6273800" cy="70788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/>
              <a:t>The Next 10 Minutes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9D30C-87DE-4FFB-9546-6A9B9F9DD315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1791201" y="1600200"/>
            <a:ext cx="9504947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sz="3200" dirty="0"/>
              <a:t>Your charter: Design for Authenticate User</a:t>
            </a:r>
          </a:p>
          <a:p>
            <a:pPr lvl="1"/>
            <a:r>
              <a:rPr lang="en-US" altLang="en-US" sz="2800" dirty="0"/>
              <a:t>List of components of their interactions</a:t>
            </a:r>
          </a:p>
          <a:p>
            <a:pPr lvl="2"/>
            <a:r>
              <a:rPr lang="en-US" altLang="en-US" sz="2400" dirty="0"/>
              <a:t>Who calls whom for each step in the use case</a:t>
            </a:r>
          </a:p>
          <a:p>
            <a:pPr lvl="1"/>
            <a:r>
              <a:rPr lang="en-US" altLang="en-US" sz="2800" dirty="0"/>
              <a:t>Component(s) design using the design template</a:t>
            </a:r>
          </a:p>
          <a:p>
            <a:r>
              <a:rPr lang="en-US" altLang="en-US" sz="3200" dirty="0"/>
              <a:t>What you'll report: Very brief</a:t>
            </a:r>
          </a:p>
          <a:p>
            <a:pPr lvl="1"/>
            <a:r>
              <a:rPr lang="en-US" altLang="en-US" sz="2800" dirty="0"/>
              <a:t>Summary of design</a:t>
            </a:r>
          </a:p>
          <a:p>
            <a:pPr lvl="1"/>
            <a:r>
              <a:rPr lang="en-US" altLang="en-US" sz="2800" dirty="0"/>
              <a:t>Issues, open questions</a:t>
            </a:r>
          </a:p>
          <a:p>
            <a:endParaRPr lang="en-US" altLang="en-US" dirty="0"/>
          </a:p>
        </p:txBody>
      </p:sp>
      <p:sp>
        <p:nvSpPr>
          <p:cNvPr id="51203" name="Slide Number Placeholder 1">
            <a:extLst>
              <a:ext uri="{FF2B5EF4-FFF2-40B4-BE49-F238E27FC236}">
                <a16:creationId xmlns:a16="http://schemas.microsoft.com/office/drawing/2014/main" id="{7FBB3E2C-711B-46E8-AF14-4107002B55F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fld id="{A91D442C-0C18-4F9B-83EB-E7B053CA2FE1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4">
            <a:extLst>
              <a:ext uri="{FF2B5EF4-FFF2-40B4-BE49-F238E27FC236}">
                <a16:creationId xmlns:a16="http://schemas.microsoft.com/office/drawing/2014/main" id="{D920D674-9717-4D65-B383-54B22A94799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752600" y="533400"/>
            <a:ext cx="8229600" cy="1066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en-US" sz="9600"/>
              <a:t>Team Component Specifications</a:t>
            </a:r>
            <a:br>
              <a:rPr lang="en-US" altLang="en-US" sz="9600"/>
            </a:br>
            <a:r>
              <a:rPr lang="en-US" altLang="en-US" sz="9600">
                <a:solidFill>
                  <a:srgbClr val="FF0000"/>
                </a:solidFill>
              </a:rPr>
              <a:t>10 min</a:t>
            </a:r>
          </a:p>
        </p:txBody>
      </p:sp>
      <p:sp>
        <p:nvSpPr>
          <p:cNvPr id="52226" name="Slide Number Placeholder 1">
            <a:extLst>
              <a:ext uri="{FF2B5EF4-FFF2-40B4-BE49-F238E27FC236}">
                <a16:creationId xmlns:a16="http://schemas.microsoft.com/office/drawing/2014/main" id="{C783946B-C164-4ABF-8053-CD9FE1A932F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324600" y="6324600"/>
            <a:ext cx="1752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fld id="{172100B7-2003-43DF-8A50-04D847175F99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4">
            <a:extLst>
              <a:ext uri="{FF2B5EF4-FFF2-40B4-BE49-F238E27FC236}">
                <a16:creationId xmlns:a16="http://schemas.microsoft.com/office/drawing/2014/main" id="{8A3858D8-4980-480B-BE50-AE56F0D9E06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752600" y="1905000"/>
            <a:ext cx="8229600" cy="1066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en-US" sz="9600"/>
              <a:t>Team Results</a:t>
            </a:r>
            <a:br>
              <a:rPr lang="en-US" altLang="en-US" sz="9600"/>
            </a:br>
            <a:r>
              <a:rPr lang="en-US" altLang="en-US" sz="9600">
                <a:solidFill>
                  <a:srgbClr val="FF0000"/>
                </a:solidFill>
              </a:rPr>
              <a:t>5 min</a:t>
            </a:r>
          </a:p>
        </p:txBody>
      </p:sp>
      <p:sp>
        <p:nvSpPr>
          <p:cNvPr id="53250" name="Slide Number Placeholder 1">
            <a:extLst>
              <a:ext uri="{FF2B5EF4-FFF2-40B4-BE49-F238E27FC236}">
                <a16:creationId xmlns:a16="http://schemas.microsoft.com/office/drawing/2014/main" id="{30A7F5E9-F92A-4A08-8985-BBAB457AE66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324600" y="6324600"/>
            <a:ext cx="1752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fld id="{172100B7-2003-43DF-8A50-04D847175F99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3">
            <a:extLst>
              <a:ext uri="{FF2B5EF4-FFF2-40B4-BE49-F238E27FC236}">
                <a16:creationId xmlns:a16="http://schemas.microsoft.com/office/drawing/2014/main" id="{95CB9A7C-3917-4B3E-93C1-538D82879A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611076"/>
            <a:ext cx="6273800" cy="70788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/>
              <a:t>Report</a:t>
            </a:r>
          </a:p>
        </p:txBody>
      </p:sp>
      <p:sp>
        <p:nvSpPr>
          <p:cNvPr id="54274" name="Content Placeholder 4">
            <a:extLst>
              <a:ext uri="{FF2B5EF4-FFF2-40B4-BE49-F238E27FC236}">
                <a16:creationId xmlns:a16="http://schemas.microsoft.com/office/drawing/2014/main" id="{CEDE354C-65CD-40F7-8D03-7DDDABF96F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981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sz="3200" dirty="0"/>
              <a:t>What we designed</a:t>
            </a:r>
          </a:p>
          <a:p>
            <a:pPr lvl="1"/>
            <a:r>
              <a:rPr lang="en-US" altLang="en-US" sz="2800" dirty="0"/>
              <a:t>Which components</a:t>
            </a:r>
          </a:p>
          <a:p>
            <a:pPr lvl="1"/>
            <a:r>
              <a:rPr lang="en-US" altLang="en-US" sz="2800" dirty="0"/>
              <a:t>What detail</a:t>
            </a:r>
          </a:p>
          <a:p>
            <a:r>
              <a:rPr lang="en-US" altLang="en-US" sz="3200" dirty="0"/>
              <a:t>What issues encountered</a:t>
            </a:r>
          </a:p>
          <a:p>
            <a:r>
              <a:rPr lang="en-US" altLang="en-US" sz="3200" dirty="0"/>
              <a:t>What to do differently</a:t>
            </a:r>
          </a:p>
        </p:txBody>
      </p:sp>
      <p:sp>
        <p:nvSpPr>
          <p:cNvPr id="54275" name="Slide Number Placeholder 2">
            <a:extLst>
              <a:ext uri="{FF2B5EF4-FFF2-40B4-BE49-F238E27FC236}">
                <a16:creationId xmlns:a16="http://schemas.microsoft.com/office/drawing/2014/main" id="{5FB0172A-4C9E-4CBB-8A62-D8545D389C7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fld id="{A91D442C-0C18-4F9B-83EB-E7B053CA2FE1}" type="slidenum">
              <a:rPr lang="en-US" altLang="en-US" smtClean="0"/>
              <a:pPr/>
              <a:t>25</a:t>
            </a:fld>
            <a:endParaRPr lang="en-US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>
            <a:extLst>
              <a:ext uri="{FF2B5EF4-FFF2-40B4-BE49-F238E27FC236}">
                <a16:creationId xmlns:a16="http://schemas.microsoft.com/office/drawing/2014/main" id="{36F10C1D-4D2D-41D7-B08A-553DB5E3C4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81526" y="352926"/>
            <a:ext cx="9709484" cy="70788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dirty="0"/>
              <a:t>Technology Review Presentations</a:t>
            </a:r>
          </a:p>
        </p:txBody>
      </p:sp>
      <p:sp>
        <p:nvSpPr>
          <p:cNvPr id="68610" name="Content Placeholder 2">
            <a:extLst>
              <a:ext uri="{FF2B5EF4-FFF2-40B4-BE49-F238E27FC236}">
                <a16:creationId xmlns:a16="http://schemas.microsoft.com/office/drawing/2014/main" id="{63241EC2-A944-4BBD-9579-2CBB33987DE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981199" y="1371600"/>
            <a:ext cx="9200147" cy="513347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sz="3200" dirty="0"/>
              <a:t>Making decisions about the choice of a python library to address a technology need</a:t>
            </a:r>
          </a:p>
          <a:p>
            <a:r>
              <a:rPr lang="en-US" altLang="en-US" sz="3200" dirty="0"/>
              <a:t>Ex: choose map visualizations</a:t>
            </a:r>
          </a:p>
          <a:p>
            <a:pPr lvl="1"/>
            <a:r>
              <a:rPr lang="en-US" altLang="en-US" sz="2800" dirty="0"/>
              <a:t>Bokeh, Dash, and </a:t>
            </a:r>
            <a:r>
              <a:rPr lang="en-US" altLang="en-US" sz="2800" dirty="0" err="1"/>
              <a:t>googlemaps</a:t>
            </a:r>
            <a:r>
              <a:rPr lang="en-US" altLang="en-US" sz="2800" dirty="0"/>
              <a:t>. </a:t>
            </a:r>
          </a:p>
          <a:p>
            <a:pPr lvl="1"/>
            <a:r>
              <a:rPr lang="en-US" altLang="en-US" sz="2800" dirty="0"/>
              <a:t>choose a library that: (a) addresses your requirements; (b) compatible (e.g., runs on python 3); (c) easy to use; (d) computationally efficient; (e) doesn’t have software bugs that will impair your use cases.</a:t>
            </a:r>
          </a:p>
          <a:p>
            <a:endParaRPr lang="en-US" altLang="en-US" sz="3200" dirty="0"/>
          </a:p>
        </p:txBody>
      </p:sp>
      <p:sp>
        <p:nvSpPr>
          <p:cNvPr id="68611" name="Slide Number Placeholder 3">
            <a:extLst>
              <a:ext uri="{FF2B5EF4-FFF2-40B4-BE49-F238E27FC236}">
                <a16:creationId xmlns:a16="http://schemas.microsoft.com/office/drawing/2014/main" id="{5C12E32E-BABE-4A73-8268-CD490ADF208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fld id="{A91D442C-0C18-4F9B-83EB-E7B053CA2FE1}" type="slidenum">
              <a:rPr lang="en-US" altLang="en-US" smtClean="0"/>
              <a:pPr/>
              <a:t>26</a:t>
            </a:fld>
            <a:endParaRPr lang="en-US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4">
            <a:extLst>
              <a:ext uri="{FF2B5EF4-FFF2-40B4-BE49-F238E27FC236}">
                <a16:creationId xmlns:a16="http://schemas.microsoft.com/office/drawing/2014/main" id="{83916BAD-5569-4573-93F5-A7924DF4166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752600" y="990600"/>
            <a:ext cx="8229600" cy="1066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en-US" sz="9600"/>
              <a:t>Begin Project Functional Specification</a:t>
            </a:r>
            <a:endParaRPr lang="en-US" altLang="en-US" sz="9600">
              <a:solidFill>
                <a:srgbClr val="FF0000"/>
              </a:solidFill>
            </a:endParaRPr>
          </a:p>
        </p:txBody>
      </p:sp>
      <p:sp>
        <p:nvSpPr>
          <p:cNvPr id="55298" name="Slide Number Placeholder 1">
            <a:extLst>
              <a:ext uri="{FF2B5EF4-FFF2-40B4-BE49-F238E27FC236}">
                <a16:creationId xmlns:a16="http://schemas.microsoft.com/office/drawing/2014/main" id="{AF959F24-7F9D-4BA0-A6B4-207A6394480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324600" y="6324600"/>
            <a:ext cx="1752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fld id="{172100B7-2003-43DF-8A50-04D847175F99}" type="slidenum">
              <a:rPr lang="en-US" altLang="en-US" smtClean="0"/>
              <a:pPr/>
              <a:t>27</a:t>
            </a:fld>
            <a:endParaRPr lang="en-US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4">
            <a:extLst>
              <a:ext uri="{FF2B5EF4-FFF2-40B4-BE49-F238E27FC236}">
                <a16:creationId xmlns:a16="http://schemas.microsoft.com/office/drawing/2014/main" id="{778BFDD0-B567-4879-B7DC-6D9F2CD2A69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362200" y="611076"/>
            <a:ext cx="6273800" cy="30469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sz="9600"/>
              <a:t>Project Standups</a:t>
            </a:r>
            <a:endParaRPr lang="en-US" altLang="en-US" sz="9600">
              <a:solidFill>
                <a:srgbClr val="FF0000"/>
              </a:solidFill>
            </a:endParaRPr>
          </a:p>
        </p:txBody>
      </p:sp>
      <p:sp>
        <p:nvSpPr>
          <p:cNvPr id="56322" name="Content Placeholder 1">
            <a:extLst>
              <a:ext uri="{FF2B5EF4-FFF2-40B4-BE49-F238E27FC236}">
                <a16:creationId xmlns:a16="http://schemas.microsoft.com/office/drawing/2014/main" id="{B342E978-19BD-476D-B456-EA41E80753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981200" y="3733800"/>
            <a:ext cx="8229600" cy="2209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sz="3200" dirty="0"/>
              <a:t>What you’ve accomplished to date</a:t>
            </a:r>
          </a:p>
          <a:p>
            <a:r>
              <a:rPr lang="en-US" altLang="en-US" sz="3200" dirty="0"/>
              <a:t>Next steps</a:t>
            </a:r>
          </a:p>
          <a:p>
            <a:r>
              <a:rPr lang="en-US" altLang="en-US" sz="3200" dirty="0"/>
              <a:t>Blockers</a:t>
            </a:r>
          </a:p>
        </p:txBody>
      </p:sp>
      <p:sp>
        <p:nvSpPr>
          <p:cNvPr id="56323" name="Slide Number Placeholder 1">
            <a:extLst>
              <a:ext uri="{FF2B5EF4-FFF2-40B4-BE49-F238E27FC236}">
                <a16:creationId xmlns:a16="http://schemas.microsoft.com/office/drawing/2014/main" id="{CB4E5BAA-B235-4F0E-A070-0F4E04B2994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fld id="{A91D442C-0C18-4F9B-83EB-E7B053CA2FE1}" type="slidenum">
              <a:rPr lang="en-US" altLang="en-US" smtClean="0"/>
              <a:pPr/>
              <a:t>28</a:t>
            </a:fld>
            <a:endParaRPr lang="en-US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A5DA89-95DB-4400-B1C1-F87B64A73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8892"/>
            <a:ext cx="6953738" cy="833663"/>
          </a:xfrm>
        </p:spPr>
        <p:txBody>
          <a:bodyPr/>
          <a:lstStyle/>
          <a:p>
            <a:r>
              <a:rPr lang="en-US" dirty="0"/>
              <a:t>The software design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603F0-35E7-47EB-A895-76D6545C57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</a:t>
            </a:r>
            <a:fld id="{4A9B5881-4007-4345-955A-79C2656F0C49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E24DEB-E198-42A4-8226-F9BD75A01EA8}"/>
              </a:ext>
            </a:extLst>
          </p:cNvPr>
          <p:cNvSpPr/>
          <p:nvPr/>
        </p:nvSpPr>
        <p:spPr>
          <a:xfrm>
            <a:off x="838200" y="2019300"/>
            <a:ext cx="6762498" cy="4127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Understand who is your target audience?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Write once, run once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Write once, run many time on your own equipment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Write once, run by many people on different equipment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Team development, run by many people on different equipment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Develop, document and enhance over many successive versions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Develop and hope to sell to others  </a:t>
            </a:r>
          </a:p>
          <a:p>
            <a:pPr algn="ctr"/>
            <a:endParaRPr lang="en-US" sz="2000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FA60A910-E259-457C-864B-864118957D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094518" y="2818327"/>
            <a:ext cx="3431472" cy="3723148"/>
          </a:xfrm>
        </p:spPr>
      </p:pic>
    </p:spTree>
    <p:extLst>
      <p:ext uri="{BB962C8B-B14F-4D97-AF65-F5344CB8AC3E}">
        <p14:creationId xmlns:p14="http://schemas.microsoft.com/office/powerpoint/2010/main" val="1438004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DE68D-CAD7-45BD-A7AD-2F9D1D03C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76"/>
            <a:ext cx="3477126" cy="833663"/>
          </a:xfrm>
        </p:spPr>
        <p:txBody>
          <a:bodyPr/>
          <a:lstStyle/>
          <a:p>
            <a:r>
              <a:rPr lang="en-US" altLang="en-US" dirty="0"/>
              <a:t>Class Timeline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428DD-620A-4B7D-ABC3-B8D16C97A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/>
              <a:t>Lecture</a:t>
            </a:r>
          </a:p>
          <a:p>
            <a:pPr lvl="1"/>
            <a:r>
              <a:rPr lang="en-US" altLang="en-US" sz="2400" dirty="0"/>
              <a:t>Design: why &amp; how</a:t>
            </a:r>
          </a:p>
          <a:p>
            <a:pPr lvl="1"/>
            <a:r>
              <a:rPr lang="en-US" altLang="en-US" sz="2400" dirty="0"/>
              <a:t>Use cases</a:t>
            </a:r>
          </a:p>
          <a:p>
            <a:pPr lvl="1"/>
            <a:r>
              <a:rPr lang="en-US" altLang="en-US" sz="2400" dirty="0"/>
              <a:t>Component specification</a:t>
            </a:r>
          </a:p>
          <a:p>
            <a:r>
              <a:rPr lang="en-US" altLang="en-US" sz="2800" dirty="0"/>
              <a:t>10 min: Team component specification (Breakout session: ~4 members)</a:t>
            </a:r>
          </a:p>
          <a:p>
            <a:r>
              <a:rPr lang="en-US" altLang="en-US" sz="2800" dirty="0"/>
              <a:t>5 min: Team reports</a:t>
            </a:r>
          </a:p>
          <a:p>
            <a:r>
              <a:rPr lang="en-US" altLang="en-US" sz="2800" dirty="0"/>
              <a:t>Remainder: Work in teams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D4786-1068-4C3E-9DC5-CFBCB65DF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</a:t>
            </a:r>
            <a:fld id="{4A9B5881-4007-4345-955A-79C2656F0C49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7B8849-48B9-4AD1-A835-CA4FB9002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566" y="309337"/>
            <a:ext cx="3846909" cy="26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53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A5DA89-95DB-4400-B1C1-F87B64A73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8892"/>
            <a:ext cx="5147733" cy="833663"/>
          </a:xfrm>
        </p:spPr>
        <p:txBody>
          <a:bodyPr/>
          <a:lstStyle/>
          <a:p>
            <a:r>
              <a:rPr lang="en-US" dirty="0"/>
              <a:t>The software life cycle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603F0-35E7-47EB-A895-76D6545C57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</a:t>
            </a:r>
            <a:fld id="{4A9B5881-4007-4345-955A-79C2656F0C49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E24DEB-E198-42A4-8226-F9BD75A01EA8}"/>
              </a:ext>
            </a:extLst>
          </p:cNvPr>
          <p:cNvSpPr/>
          <p:nvPr/>
        </p:nvSpPr>
        <p:spPr>
          <a:xfrm>
            <a:off x="838200" y="1931375"/>
            <a:ext cx="5808134" cy="47901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Do you expect this software to be used productively for many years?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1 year or less, 5, 10, or 20 years or more</a:t>
            </a:r>
          </a:p>
          <a:p>
            <a:pPr algn="ctr"/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Does it need to run occasionally, periodically, daily, or continuously across many, many computers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914E41-A607-4870-9FC3-5241E7C55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95658" y="3953933"/>
            <a:ext cx="4584676" cy="228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611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A5DA89-95DB-4400-B1C1-F87B64A73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116"/>
            <a:ext cx="6468533" cy="1449216"/>
          </a:xfrm>
        </p:spPr>
        <p:txBody>
          <a:bodyPr/>
          <a:lstStyle/>
          <a:p>
            <a:r>
              <a:rPr lang="en-US" dirty="0"/>
              <a:t>The software design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603F0-35E7-47EB-A895-76D6545C57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</a:t>
            </a:r>
            <a:fld id="{4A9B5881-4007-4345-955A-79C2656F0C49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E24DEB-E198-42A4-8226-F9BD75A01EA8}"/>
              </a:ext>
            </a:extLst>
          </p:cNvPr>
          <p:cNvSpPr/>
          <p:nvPr/>
        </p:nvSpPr>
        <p:spPr>
          <a:xfrm>
            <a:off x="668867" y="1931375"/>
            <a:ext cx="6762498" cy="46101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3600" dirty="0">
                <a:solidFill>
                  <a:srgbClr val="FFFF00"/>
                </a:solidFill>
              </a:rPr>
              <a:t>Different design processes animate a project depending on its target audience and intended use over many years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E794C6-C001-4F68-B1B6-6111B5273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950199" y="311116"/>
            <a:ext cx="4055397" cy="608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310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A5DA89-95DB-4400-B1C1-F87B64A73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115"/>
            <a:ext cx="6953738" cy="1449216"/>
          </a:xfrm>
        </p:spPr>
        <p:txBody>
          <a:bodyPr/>
          <a:lstStyle/>
          <a:p>
            <a:r>
              <a:rPr lang="en-US" dirty="0"/>
              <a:t>What is software engineering?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B71CD8-0FC6-4C88-8B0A-58C6059B2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9100" y="2126550"/>
            <a:ext cx="6273800" cy="37651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603F0-35E7-47EB-A895-76D6545C57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</a:t>
            </a:r>
            <a:fld id="{4A9B5881-4007-4345-955A-79C2656F0C49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E24DEB-E198-42A4-8226-F9BD75A01EA8}"/>
              </a:ext>
            </a:extLst>
          </p:cNvPr>
          <p:cNvSpPr/>
          <p:nvPr/>
        </p:nvSpPr>
        <p:spPr>
          <a:xfrm>
            <a:off x="482600" y="1991384"/>
            <a:ext cx="4644292" cy="25213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Who is your target audience?</a:t>
            </a:r>
          </a:p>
          <a:p>
            <a:pPr algn="ctr"/>
            <a:endParaRPr lang="en-US" dirty="0"/>
          </a:p>
          <a:p>
            <a:pPr algn="ctr"/>
            <a:r>
              <a:rPr lang="en-US" sz="2000" dirty="0">
                <a:solidFill>
                  <a:srgbClr val="FFFF00"/>
                </a:solidFill>
              </a:rPr>
              <a:t>Do you expect this software to be used productively for many years?</a:t>
            </a:r>
          </a:p>
          <a:p>
            <a:pPr algn="ctr"/>
            <a:endParaRPr lang="en-US" sz="2000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Does its performance matter?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AA4864-4209-4DA6-BD70-5747AF1EC0F8}"/>
              </a:ext>
            </a:extLst>
          </p:cNvPr>
          <p:cNvSpPr txBox="1"/>
          <p:nvPr/>
        </p:nvSpPr>
        <p:spPr>
          <a:xfrm>
            <a:off x="5499100" y="6099865"/>
            <a:ext cx="5997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“A New Golden Age for Computer Architecture,” by JOHN L. HENNESSY AND DAVID A. PATTERSON, CACM. </a:t>
            </a:r>
          </a:p>
        </p:txBody>
      </p:sp>
    </p:spTree>
    <p:extLst>
      <p:ext uri="{BB962C8B-B14F-4D97-AF65-F5344CB8AC3E}">
        <p14:creationId xmlns:p14="http://schemas.microsoft.com/office/powerpoint/2010/main" val="2717882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A5DA89-95DB-4400-B1C1-F87B64A73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8892"/>
            <a:ext cx="6953738" cy="833663"/>
          </a:xfrm>
        </p:spPr>
        <p:txBody>
          <a:bodyPr/>
          <a:lstStyle/>
          <a:p>
            <a:r>
              <a:rPr lang="en-US" dirty="0"/>
              <a:t>First, a few words about Bugs!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603F0-35E7-47EB-A895-76D6545C57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</a:t>
            </a:r>
            <a:fld id="{4A9B5881-4007-4345-955A-79C2656F0C49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E24DEB-E198-42A4-8226-F9BD75A01EA8}"/>
              </a:ext>
            </a:extLst>
          </p:cNvPr>
          <p:cNvSpPr/>
          <p:nvPr/>
        </p:nvSpPr>
        <p:spPr>
          <a:xfrm>
            <a:off x="770355" y="1648437"/>
            <a:ext cx="7089428" cy="489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You are never sure when you first ship your code beyond your development and test environment to customers and prospects that it is bug free.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Assume there are bugs waiting to happen when your code encounters new environments and other unanticipated conditions.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So, roll out your code gradually... in stages, and wait for the bug reports to roll in.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Alpha test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Beta testing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Initial rollout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Begin to go wider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DDEB95-43EF-4042-8FB1-C0C411C24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34039" y="2792071"/>
            <a:ext cx="4953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562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A5DA89-95DB-4400-B1C1-F87B64A73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8892"/>
            <a:ext cx="1552074" cy="833663"/>
          </a:xfrm>
        </p:spPr>
        <p:txBody>
          <a:bodyPr/>
          <a:lstStyle/>
          <a:p>
            <a:r>
              <a:rPr lang="en-US" dirty="0"/>
              <a:t>Bugs!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603F0-35E7-47EB-A895-76D6545C57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</a:t>
            </a:r>
            <a:fld id="{4A9B5881-4007-4345-955A-79C2656F0C49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E24DEB-E198-42A4-8226-F9BD75A01EA8}"/>
              </a:ext>
            </a:extLst>
          </p:cNvPr>
          <p:cNvSpPr/>
          <p:nvPr/>
        </p:nvSpPr>
        <p:spPr>
          <a:xfrm>
            <a:off x="770355" y="1648437"/>
            <a:ext cx="8622298" cy="489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Bug severity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Bugs are classified based on their impact on customers.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Impact has </a:t>
            </a:r>
            <a:r>
              <a:rPr lang="en-US" sz="2400" dirty="0">
                <a:solidFill>
                  <a:srgbClr val="FFFF00"/>
                </a:solidFill>
              </a:rPr>
              <a:t>two</a:t>
            </a:r>
            <a:r>
              <a:rPr lang="en-US" sz="2400" dirty="0"/>
              <a:t> dimensions: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the number of customers affected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not just the number of bug reports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the degree that that bug impairs the software’s usability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this is a spectrum, ranging from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400" dirty="0"/>
              <a:t>minor annoyances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400" dirty="0"/>
              <a:t>major features won’t function properly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400" dirty="0"/>
              <a:t>data corruption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400" dirty="0"/>
              <a:t>the software won’t even install or run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400" dirty="0"/>
              <a:t>the software does damage to critical components on your customer’s computer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64036A-A4B1-4032-88D7-B888DE65A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516001" y="136525"/>
            <a:ext cx="2382805" cy="1612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7A5816-B332-4A58-908D-781CF5FD5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755139" y="229235"/>
            <a:ext cx="2382805" cy="16129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B0E620-AA36-4ED7-89F2-30CF5B819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946598" y="1187283"/>
            <a:ext cx="2382805" cy="161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119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A5DA89-95DB-4400-B1C1-F87B64A73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8892"/>
            <a:ext cx="4519863" cy="833663"/>
          </a:xfrm>
        </p:spPr>
        <p:txBody>
          <a:bodyPr/>
          <a:lstStyle/>
          <a:p>
            <a:r>
              <a:rPr lang="en-US" dirty="0"/>
              <a:t>Bug reproducibility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603F0-35E7-47EB-A895-76D6545C57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</a:t>
            </a:r>
            <a:fld id="{4A9B5881-4007-4345-955A-79C2656F0C49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E24DEB-E198-42A4-8226-F9BD75A01EA8}"/>
              </a:ext>
            </a:extLst>
          </p:cNvPr>
          <p:cNvSpPr/>
          <p:nvPr/>
        </p:nvSpPr>
        <p:spPr>
          <a:xfrm>
            <a:off x="329197" y="1626836"/>
            <a:ext cx="8638340" cy="489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If the bug is reproducible in your development and test environment, then it is fixable by any competent software engineer.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How do you handle severe bugs that cannot be reproduced in your development lab?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Ignoring them (marking them </a:t>
            </a:r>
            <a:r>
              <a:rPr lang="en-US" sz="2800" dirty="0">
                <a:solidFill>
                  <a:srgbClr val="FFFF00"/>
                </a:solidFill>
              </a:rPr>
              <a:t>CLOSED: no Repro</a:t>
            </a:r>
            <a:r>
              <a:rPr lang="en-US" sz="2800" dirty="0"/>
              <a:t>) is not a viable option unless you are Too Big to Fail!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The application needs to be able to produce enough specific diagnostic information that common bugs can be diagnosed indirectly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D3ADB7-07C9-420D-9A38-34BDF54C7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442" y="120463"/>
            <a:ext cx="3145809" cy="266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429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A5DA89-95DB-4400-B1C1-F87B64A73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8892"/>
            <a:ext cx="1696453" cy="833663"/>
          </a:xfrm>
        </p:spPr>
        <p:txBody>
          <a:bodyPr/>
          <a:lstStyle/>
          <a:p>
            <a:r>
              <a:rPr lang="en-US" dirty="0"/>
              <a:t>Bugs!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603F0-35E7-47EB-A895-76D6545C57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</a:t>
            </a:r>
            <a:fld id="{4A9B5881-4007-4345-955A-79C2656F0C49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E24DEB-E198-42A4-8226-F9BD75A01EA8}"/>
              </a:ext>
            </a:extLst>
          </p:cNvPr>
          <p:cNvSpPr/>
          <p:nvPr/>
        </p:nvSpPr>
        <p:spPr>
          <a:xfrm>
            <a:off x="702510" y="1756248"/>
            <a:ext cx="7089428" cy="48930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Structured Exception handling</a:t>
            </a:r>
          </a:p>
          <a:p>
            <a:endParaRPr lang="en-US" sz="2800" dirty="0">
              <a:solidFill>
                <a:srgbClr val="FFFF00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try: </a:t>
            </a:r>
          </a:p>
          <a:p>
            <a:endParaRPr 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[</a:t>
            </a:r>
            <a:r>
              <a:rPr lang="en-US" sz="28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code block..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endParaRPr 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except exception as </a:t>
            </a:r>
            <a:r>
              <a:rPr lang="en-US" sz="28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Ex: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sz="2800" dirty="0">
              <a:solidFill>
                <a:srgbClr val="FFFF00"/>
              </a:solidFill>
            </a:endParaRPr>
          </a:p>
          <a:p>
            <a:r>
              <a:rPr lang="en-US" sz="2800" dirty="0">
                <a:solidFill>
                  <a:srgbClr val="FFFF00"/>
                </a:solidFill>
              </a:rPr>
              <a:t> </a:t>
            </a:r>
            <a:endParaRPr lang="en-US" sz="2400" dirty="0"/>
          </a:p>
          <a:p>
            <a:pPr algn="ctr"/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342EF4-AB59-47D3-BAB1-5E0473D90F16}"/>
              </a:ext>
            </a:extLst>
          </p:cNvPr>
          <p:cNvSpPr/>
          <p:nvPr/>
        </p:nvSpPr>
        <p:spPr>
          <a:xfrm>
            <a:off x="7579895" y="320842"/>
            <a:ext cx="4193005" cy="61762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Structured Exception Handler Rules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They provide an opportunity to </a:t>
            </a:r>
            <a:r>
              <a:rPr lang="en-US" sz="2400" dirty="0">
                <a:solidFill>
                  <a:srgbClr val="FFFF00"/>
                </a:solidFill>
              </a:rPr>
              <a:t>recover</a:t>
            </a:r>
            <a:r>
              <a:rPr lang="en-US" sz="2400" dirty="0">
                <a:solidFill>
                  <a:schemeClr val="bg1"/>
                </a:solidFill>
              </a:rPr>
              <a:t> from error conditions your code encounters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Or, record a </a:t>
            </a:r>
            <a:r>
              <a:rPr lang="en-US" sz="2400" dirty="0">
                <a:solidFill>
                  <a:srgbClr val="FFFF00"/>
                </a:solidFill>
              </a:rPr>
              <a:t>diagnostic message</a:t>
            </a:r>
            <a:r>
              <a:rPr lang="en-US" sz="2400" dirty="0">
                <a:solidFill>
                  <a:schemeClr val="bg1"/>
                </a:solidFill>
              </a:rPr>
              <a:t>, the more specific and more detailed the better!</a:t>
            </a:r>
          </a:p>
          <a:p>
            <a:endParaRPr lang="en-US" sz="2800" dirty="0">
              <a:solidFill>
                <a:srgbClr val="FFFF00"/>
              </a:solidFill>
            </a:endParaRPr>
          </a:p>
          <a:p>
            <a:r>
              <a:rPr lang="en-US" sz="2800" dirty="0">
                <a:solidFill>
                  <a:srgbClr val="FFFF00"/>
                </a:solidFill>
              </a:rPr>
              <a:t> </a:t>
            </a:r>
            <a:endParaRPr lang="en-US" sz="2400" dirty="0"/>
          </a:p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0087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A5DA89-95DB-4400-B1C1-F87B64A73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715" y="249924"/>
            <a:ext cx="1696453" cy="833663"/>
          </a:xfrm>
        </p:spPr>
        <p:txBody>
          <a:bodyPr/>
          <a:lstStyle/>
          <a:p>
            <a:r>
              <a:rPr lang="en-US" dirty="0"/>
              <a:t>Bugs!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603F0-35E7-47EB-A895-76D6545C57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</a:t>
            </a:r>
            <a:fld id="{4A9B5881-4007-4345-955A-79C2656F0C49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E24DEB-E198-42A4-8226-F9BD75A01EA8}"/>
              </a:ext>
            </a:extLst>
          </p:cNvPr>
          <p:cNvSpPr/>
          <p:nvPr/>
        </p:nvSpPr>
        <p:spPr>
          <a:xfrm>
            <a:off x="501984" y="1628077"/>
            <a:ext cx="7089428" cy="50933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Structured Exception handling</a:t>
            </a:r>
          </a:p>
          <a:p>
            <a:r>
              <a:rPr lang="en-US" altLang="en-US" b="1" dirty="0">
                <a:solidFill>
                  <a:srgbClr val="A626A4"/>
                </a:solidFill>
                <a:latin typeface="Droid Sans Mono"/>
              </a:rPr>
              <a:t>try:</a:t>
            </a:r>
          </a:p>
          <a:p>
            <a:r>
              <a:rPr lang="en-US" altLang="en-US" b="1" dirty="0">
                <a:solidFill>
                  <a:srgbClr val="383A42"/>
                </a:solidFill>
                <a:latin typeface="Droid Sans Mono"/>
              </a:rPr>
              <a:t>: </a:t>
            </a:r>
            <a:r>
              <a:rPr lang="en-US" altLang="en-US" b="1" dirty="0">
                <a:solidFill>
                  <a:schemeClr val="bg1"/>
                </a:solidFill>
                <a:latin typeface="Droid Sans Mono"/>
              </a:rPr>
              <a:t># do something </a:t>
            </a:r>
          </a:p>
          <a:p>
            <a:r>
              <a:rPr lang="en-US" altLang="en-US" b="1" dirty="0">
                <a:solidFill>
                  <a:srgbClr val="A626A4"/>
                </a:solidFill>
                <a:latin typeface="Droid Sans Mono"/>
              </a:rPr>
              <a:t>pass</a:t>
            </a:r>
            <a:r>
              <a:rPr lang="en-US" altLang="en-US" b="1" dirty="0">
                <a:solidFill>
                  <a:srgbClr val="383A42"/>
                </a:solidFill>
                <a:latin typeface="Droid Sans Mono"/>
              </a:rPr>
              <a:t> </a:t>
            </a:r>
          </a:p>
          <a:p>
            <a:endParaRPr lang="en-US" altLang="en-US" b="1" dirty="0">
              <a:solidFill>
                <a:srgbClr val="A626A4"/>
              </a:solidFill>
              <a:latin typeface="Droid Sans Mono"/>
            </a:endParaRPr>
          </a:p>
          <a:p>
            <a:r>
              <a:rPr lang="en-US" altLang="en-US" b="1" dirty="0">
                <a:solidFill>
                  <a:srgbClr val="A626A4"/>
                </a:solidFill>
                <a:latin typeface="Droid Sans Mono"/>
              </a:rPr>
              <a:t>except</a:t>
            </a:r>
            <a:r>
              <a:rPr lang="en-US" altLang="en-US" b="1" dirty="0">
                <a:solidFill>
                  <a:srgbClr val="383A42"/>
                </a:solidFill>
                <a:latin typeface="Droid Sans Mono"/>
              </a:rPr>
              <a:t> </a:t>
            </a:r>
            <a:r>
              <a:rPr lang="en-US" altLang="en-US" b="1" dirty="0" err="1">
                <a:solidFill>
                  <a:schemeClr val="bg1"/>
                </a:solidFill>
                <a:latin typeface="Droid Sans Mono"/>
              </a:rPr>
              <a:t>ValueError</a:t>
            </a:r>
            <a:r>
              <a:rPr lang="en-US" altLang="en-US" b="1" dirty="0">
                <a:solidFill>
                  <a:schemeClr val="bg1"/>
                </a:solidFill>
                <a:latin typeface="Droid Sans Mono"/>
              </a:rPr>
              <a:t>:</a:t>
            </a:r>
          </a:p>
          <a:p>
            <a:r>
              <a:rPr lang="en-US" altLang="en-US" b="1" dirty="0">
                <a:solidFill>
                  <a:srgbClr val="383A42"/>
                </a:solidFill>
                <a:latin typeface="Droid Sans Mono"/>
              </a:rPr>
              <a:t>: </a:t>
            </a:r>
            <a:r>
              <a:rPr lang="en-US" altLang="en-US" b="1" dirty="0">
                <a:solidFill>
                  <a:schemeClr val="bg1"/>
                </a:solidFill>
                <a:latin typeface="Droid Sans Mono"/>
              </a:rPr>
              <a:t># handle </a:t>
            </a:r>
            <a:r>
              <a:rPr lang="en-US" altLang="en-US" b="1" dirty="0" err="1">
                <a:solidFill>
                  <a:schemeClr val="bg1"/>
                </a:solidFill>
                <a:latin typeface="Droid Sans Mono"/>
              </a:rPr>
              <a:t>ValueError</a:t>
            </a:r>
            <a:r>
              <a:rPr lang="en-US" altLang="en-US" b="1" dirty="0">
                <a:solidFill>
                  <a:schemeClr val="bg1"/>
                </a:solidFill>
                <a:latin typeface="Droid Sans Mono"/>
              </a:rPr>
              <a:t> </a:t>
            </a:r>
          </a:p>
          <a:p>
            <a:r>
              <a:rPr lang="en-US" altLang="en-US" b="1" dirty="0">
                <a:solidFill>
                  <a:srgbClr val="A626A4"/>
                </a:solidFill>
                <a:latin typeface="Droid Sans Mono"/>
              </a:rPr>
              <a:t>pass</a:t>
            </a:r>
            <a:r>
              <a:rPr lang="en-US" altLang="en-US" b="1" dirty="0">
                <a:solidFill>
                  <a:srgbClr val="383A42"/>
                </a:solidFill>
                <a:latin typeface="Droid Sans Mono"/>
              </a:rPr>
              <a:t> </a:t>
            </a:r>
          </a:p>
          <a:p>
            <a:endParaRPr lang="en-US" altLang="en-US" b="1" dirty="0">
              <a:solidFill>
                <a:srgbClr val="A0A1A7"/>
              </a:solidFill>
              <a:latin typeface="Droid Sans Mono"/>
            </a:endParaRPr>
          </a:p>
          <a:p>
            <a:r>
              <a:rPr lang="en-US" altLang="en-US" b="1" dirty="0">
                <a:solidFill>
                  <a:srgbClr val="A626A4"/>
                </a:solidFill>
                <a:latin typeface="Droid Sans Mono"/>
              </a:rPr>
              <a:t>except </a:t>
            </a:r>
            <a:r>
              <a:rPr lang="en-US" altLang="en-US" b="1" dirty="0">
                <a:solidFill>
                  <a:schemeClr val="bg1"/>
                </a:solidFill>
                <a:latin typeface="Droid Sans Mono"/>
              </a:rPr>
              <a:t>(</a:t>
            </a:r>
            <a:r>
              <a:rPr lang="en-US" altLang="en-US" b="1" dirty="0" err="1">
                <a:solidFill>
                  <a:schemeClr val="bg1"/>
                </a:solidFill>
                <a:latin typeface="Droid Sans Mono"/>
              </a:rPr>
              <a:t>TypeError</a:t>
            </a:r>
            <a:r>
              <a:rPr lang="en-US" altLang="en-US" b="1" dirty="0">
                <a:solidFill>
                  <a:schemeClr val="bg1"/>
                </a:solidFill>
                <a:latin typeface="Droid Sans Mono"/>
              </a:rPr>
              <a:t>, </a:t>
            </a:r>
            <a:r>
              <a:rPr lang="en-US" altLang="en-US" b="1" dirty="0" err="1">
                <a:solidFill>
                  <a:schemeClr val="bg1"/>
                </a:solidFill>
                <a:latin typeface="Droid Sans Mono"/>
              </a:rPr>
              <a:t>ZeroDivisionError</a:t>
            </a:r>
            <a:r>
              <a:rPr lang="en-US" altLang="en-US" b="1" dirty="0">
                <a:solidFill>
                  <a:schemeClr val="bg1"/>
                </a:solidFill>
                <a:latin typeface="Droid Sans Mono"/>
              </a:rPr>
              <a:t> ):</a:t>
            </a:r>
          </a:p>
          <a:p>
            <a:r>
              <a:rPr lang="en-US" altLang="en-US" b="1" dirty="0">
                <a:solidFill>
                  <a:schemeClr val="bg1"/>
                </a:solidFill>
                <a:latin typeface="Droid Sans Mono"/>
              </a:rPr>
              <a:t>  # handle multiple exceptions</a:t>
            </a:r>
          </a:p>
          <a:p>
            <a:r>
              <a:rPr lang="en-US" altLang="en-US" b="1" dirty="0">
                <a:solidFill>
                  <a:schemeClr val="bg1"/>
                </a:solidFill>
                <a:latin typeface="Droid Sans Mono"/>
              </a:rPr>
              <a:t>  # </a:t>
            </a:r>
            <a:r>
              <a:rPr lang="en-US" altLang="en-US" b="1" dirty="0" err="1">
                <a:solidFill>
                  <a:schemeClr val="bg1"/>
                </a:solidFill>
                <a:latin typeface="Droid Sans Mono"/>
              </a:rPr>
              <a:t>TypeError</a:t>
            </a:r>
            <a:r>
              <a:rPr lang="en-US" altLang="en-US" b="1" dirty="0">
                <a:solidFill>
                  <a:schemeClr val="bg1"/>
                </a:solidFill>
                <a:latin typeface="Droid Sans Mono"/>
              </a:rPr>
              <a:t> and  </a:t>
            </a:r>
            <a:r>
              <a:rPr lang="en-US" altLang="en-US" b="1" dirty="0" err="1">
                <a:solidFill>
                  <a:schemeClr val="bg1"/>
                </a:solidFill>
                <a:latin typeface="Droid Sans Mono"/>
              </a:rPr>
              <a:t>ZeroDivisionError</a:t>
            </a:r>
            <a:r>
              <a:rPr lang="en-US" altLang="en-US" b="1" dirty="0">
                <a:solidFill>
                  <a:schemeClr val="bg1"/>
                </a:solidFill>
                <a:latin typeface="Droid Sans Mono"/>
              </a:rPr>
              <a:t> </a:t>
            </a:r>
          </a:p>
          <a:p>
            <a:r>
              <a:rPr lang="en-US" altLang="en-US" b="1" dirty="0">
                <a:solidFill>
                  <a:srgbClr val="A626A4"/>
                </a:solidFill>
                <a:latin typeface="Droid Sans Mono"/>
              </a:rPr>
              <a:t>pass</a:t>
            </a:r>
            <a:r>
              <a:rPr lang="en-US" altLang="en-US" b="1" dirty="0">
                <a:solidFill>
                  <a:srgbClr val="383A42"/>
                </a:solidFill>
                <a:latin typeface="Droid Sans Mono"/>
              </a:rPr>
              <a:t> </a:t>
            </a:r>
          </a:p>
          <a:p>
            <a:endParaRPr lang="en-US" altLang="en-US" b="1" dirty="0">
              <a:solidFill>
                <a:srgbClr val="A626A4"/>
              </a:solidFill>
              <a:latin typeface="Droid Sans Mono"/>
            </a:endParaRPr>
          </a:p>
          <a:p>
            <a:r>
              <a:rPr lang="en-US" altLang="en-US" b="1" dirty="0">
                <a:solidFill>
                  <a:srgbClr val="A626A4"/>
                </a:solidFill>
                <a:latin typeface="Droid Sans Mono"/>
              </a:rPr>
              <a:t>except:</a:t>
            </a:r>
            <a:r>
              <a:rPr lang="en-US" altLang="en-US" b="1" dirty="0">
                <a:solidFill>
                  <a:srgbClr val="383A42"/>
                </a:solidFill>
                <a:latin typeface="Droid Sans Mono"/>
              </a:rPr>
              <a:t>: </a:t>
            </a:r>
          </a:p>
          <a:p>
            <a:r>
              <a:rPr lang="en-US" altLang="en-US" b="1" dirty="0">
                <a:solidFill>
                  <a:srgbClr val="A0A1A7"/>
                </a:solidFill>
                <a:latin typeface="Droid Sans Mono"/>
              </a:rPr>
              <a:t>   </a:t>
            </a:r>
            <a:r>
              <a:rPr lang="en-US" altLang="en-US" b="1" dirty="0">
                <a:solidFill>
                  <a:schemeClr val="bg1"/>
                </a:solidFill>
                <a:latin typeface="Droid Sans Mono"/>
              </a:rPr>
              <a:t># handle all other exceptions</a:t>
            </a:r>
          </a:p>
          <a:p>
            <a:r>
              <a:rPr lang="en-US" altLang="en-US" b="1" dirty="0">
                <a:solidFill>
                  <a:srgbClr val="383A42"/>
                </a:solidFill>
                <a:latin typeface="Droid Sans Mono"/>
              </a:rPr>
              <a:t> </a:t>
            </a:r>
            <a:r>
              <a:rPr lang="en-US" altLang="en-US" b="1" dirty="0">
                <a:solidFill>
                  <a:srgbClr val="A626A4"/>
                </a:solidFill>
                <a:latin typeface="Droid Sans Mono"/>
              </a:rPr>
              <a:t>pass</a:t>
            </a:r>
            <a:r>
              <a:rPr lang="en-US" altLang="en-US" b="1" dirty="0">
                <a:solidFill>
                  <a:schemeClr val="tx1"/>
                </a:solidFill>
              </a:rPr>
              <a:t> </a:t>
            </a: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sz="1400" dirty="0">
              <a:solidFill>
                <a:srgbClr val="FFFF00"/>
              </a:solidFill>
            </a:endParaRPr>
          </a:p>
          <a:p>
            <a:endParaRPr lang="en-US" sz="2800" dirty="0">
              <a:solidFill>
                <a:srgbClr val="FFFF00"/>
              </a:solidFill>
            </a:endParaRPr>
          </a:p>
          <a:p>
            <a:endParaRPr lang="en-US" sz="2800" dirty="0">
              <a:solidFill>
                <a:srgbClr val="FFFF00"/>
              </a:solidFill>
            </a:endParaRPr>
          </a:p>
          <a:p>
            <a:r>
              <a:rPr lang="en-US" sz="2800" dirty="0">
                <a:solidFill>
                  <a:srgbClr val="FFFF00"/>
                </a:solidFill>
              </a:rPr>
              <a:t> </a:t>
            </a:r>
            <a:endParaRPr lang="en-US" sz="2400" dirty="0"/>
          </a:p>
          <a:p>
            <a:pPr algn="ctr"/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342EF4-AB59-47D3-BAB1-5E0473D90F16}"/>
              </a:ext>
            </a:extLst>
          </p:cNvPr>
          <p:cNvSpPr/>
          <p:nvPr/>
        </p:nvSpPr>
        <p:spPr>
          <a:xfrm>
            <a:off x="7579895" y="320842"/>
            <a:ext cx="4193005" cy="61762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Structured Exception Handler Rules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They provide an opportunity to </a:t>
            </a:r>
            <a:r>
              <a:rPr lang="en-US" sz="2400" dirty="0">
                <a:solidFill>
                  <a:srgbClr val="FFFF00"/>
                </a:solidFill>
              </a:rPr>
              <a:t>recover</a:t>
            </a:r>
            <a:r>
              <a:rPr lang="en-US" sz="2400" dirty="0">
                <a:solidFill>
                  <a:schemeClr val="bg1"/>
                </a:solidFill>
              </a:rPr>
              <a:t> from error conditions your code encounters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Or, record a </a:t>
            </a:r>
            <a:r>
              <a:rPr lang="en-US" sz="2400" dirty="0">
                <a:solidFill>
                  <a:srgbClr val="FFFF00"/>
                </a:solidFill>
              </a:rPr>
              <a:t>diagnostic message</a:t>
            </a:r>
            <a:r>
              <a:rPr lang="en-US" sz="2400" dirty="0">
                <a:solidFill>
                  <a:schemeClr val="bg1"/>
                </a:solidFill>
              </a:rPr>
              <a:t>, the more specific and more detailed the better!</a:t>
            </a:r>
          </a:p>
          <a:p>
            <a:endParaRPr lang="en-US" sz="2800" dirty="0">
              <a:solidFill>
                <a:srgbClr val="FFFF00"/>
              </a:solidFill>
            </a:endParaRPr>
          </a:p>
          <a:p>
            <a:r>
              <a:rPr lang="en-US" sz="2800" dirty="0">
                <a:solidFill>
                  <a:srgbClr val="FFFF00"/>
                </a:solidFill>
              </a:rPr>
              <a:t> </a:t>
            </a:r>
            <a:endParaRPr lang="en-US" sz="2400" dirty="0"/>
          </a:p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8885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A5DA89-95DB-4400-B1C1-F87B64A73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715" y="249924"/>
            <a:ext cx="1696453" cy="833663"/>
          </a:xfrm>
        </p:spPr>
        <p:txBody>
          <a:bodyPr/>
          <a:lstStyle/>
          <a:p>
            <a:r>
              <a:rPr lang="en-US" dirty="0"/>
              <a:t>Bugs!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603F0-35E7-47EB-A895-76D6545C57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</a:t>
            </a:r>
            <a:fld id="{4A9B5881-4007-4345-955A-79C2656F0C49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E24DEB-E198-42A4-8226-F9BD75A01EA8}"/>
              </a:ext>
            </a:extLst>
          </p:cNvPr>
          <p:cNvSpPr/>
          <p:nvPr/>
        </p:nvSpPr>
        <p:spPr>
          <a:xfrm>
            <a:off x="501984" y="1628077"/>
            <a:ext cx="7089428" cy="50933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Structured Exception handling</a:t>
            </a:r>
          </a:p>
          <a:p>
            <a:r>
              <a:rPr lang="en-US" altLang="en-US" b="1" dirty="0">
                <a:solidFill>
                  <a:srgbClr val="A626A4"/>
                </a:solidFill>
                <a:latin typeface="Droid Sans Mono"/>
              </a:rPr>
              <a:t>try:</a:t>
            </a:r>
          </a:p>
          <a:p>
            <a:r>
              <a:rPr lang="en-US" altLang="en-US" b="1" dirty="0">
                <a:solidFill>
                  <a:srgbClr val="383A42"/>
                </a:solidFill>
                <a:latin typeface="Droid Sans Mono"/>
              </a:rPr>
              <a:t>: </a:t>
            </a:r>
            <a:r>
              <a:rPr lang="en-US" altLang="en-US" b="1" dirty="0">
                <a:solidFill>
                  <a:schemeClr val="bg1"/>
                </a:solidFill>
                <a:latin typeface="Droid Sans Mono"/>
              </a:rPr>
              <a:t># do something </a:t>
            </a:r>
          </a:p>
          <a:p>
            <a:r>
              <a:rPr lang="en-US" altLang="en-US" b="1" dirty="0">
                <a:solidFill>
                  <a:srgbClr val="A626A4"/>
                </a:solidFill>
                <a:latin typeface="Droid Sans Mono"/>
              </a:rPr>
              <a:t>pass</a:t>
            </a:r>
            <a:r>
              <a:rPr lang="en-US" altLang="en-US" b="1" dirty="0">
                <a:solidFill>
                  <a:srgbClr val="383A42"/>
                </a:solidFill>
                <a:latin typeface="Droid Sans Mono"/>
              </a:rPr>
              <a:t> </a:t>
            </a:r>
          </a:p>
          <a:p>
            <a:endParaRPr lang="en-US" altLang="en-US" b="1" dirty="0">
              <a:solidFill>
                <a:srgbClr val="A626A4"/>
              </a:solidFill>
              <a:latin typeface="Droid Sans Mono"/>
            </a:endParaRPr>
          </a:p>
          <a:p>
            <a:r>
              <a:rPr lang="en-US" altLang="en-US" b="1" dirty="0">
                <a:solidFill>
                  <a:srgbClr val="A626A4"/>
                </a:solidFill>
                <a:latin typeface="Droid Sans Mono"/>
              </a:rPr>
              <a:t>except</a:t>
            </a:r>
            <a:r>
              <a:rPr lang="en-US" altLang="en-US" b="1" dirty="0">
                <a:solidFill>
                  <a:srgbClr val="383A42"/>
                </a:solidFill>
                <a:latin typeface="Droid Sans Mono"/>
              </a:rPr>
              <a:t> </a:t>
            </a:r>
            <a:r>
              <a:rPr lang="en-US" altLang="en-US" b="1" dirty="0" err="1">
                <a:solidFill>
                  <a:schemeClr val="bg1"/>
                </a:solidFill>
                <a:latin typeface="Droid Sans Mono"/>
              </a:rPr>
              <a:t>ValueError</a:t>
            </a:r>
            <a:r>
              <a:rPr lang="en-US" altLang="en-US" b="1" dirty="0">
                <a:solidFill>
                  <a:schemeClr val="bg1"/>
                </a:solidFill>
                <a:latin typeface="Droid Sans Mono"/>
              </a:rPr>
              <a:t>:</a:t>
            </a:r>
          </a:p>
          <a:p>
            <a:r>
              <a:rPr lang="en-US" altLang="en-US" b="1" dirty="0">
                <a:solidFill>
                  <a:srgbClr val="383A42"/>
                </a:solidFill>
                <a:latin typeface="Droid Sans Mono"/>
              </a:rPr>
              <a:t>: </a:t>
            </a:r>
            <a:r>
              <a:rPr lang="en-US" altLang="en-US" b="1" dirty="0">
                <a:solidFill>
                  <a:schemeClr val="bg1"/>
                </a:solidFill>
                <a:latin typeface="Droid Sans Mono"/>
              </a:rPr>
              <a:t># handle </a:t>
            </a:r>
            <a:r>
              <a:rPr lang="en-US" altLang="en-US" b="1" dirty="0" err="1">
                <a:solidFill>
                  <a:schemeClr val="bg1"/>
                </a:solidFill>
                <a:latin typeface="Droid Sans Mono"/>
              </a:rPr>
              <a:t>ValueError</a:t>
            </a:r>
            <a:r>
              <a:rPr lang="en-US" altLang="en-US" b="1" dirty="0">
                <a:solidFill>
                  <a:schemeClr val="bg1"/>
                </a:solidFill>
                <a:latin typeface="Droid Sans Mono"/>
              </a:rPr>
              <a:t> </a:t>
            </a:r>
          </a:p>
          <a:p>
            <a:r>
              <a:rPr lang="en-US" altLang="en-US" b="1" dirty="0">
                <a:solidFill>
                  <a:srgbClr val="A626A4"/>
                </a:solidFill>
                <a:latin typeface="Droid Sans Mono"/>
              </a:rPr>
              <a:t>pass</a:t>
            </a:r>
            <a:r>
              <a:rPr lang="en-US" altLang="en-US" b="1" dirty="0">
                <a:solidFill>
                  <a:srgbClr val="383A42"/>
                </a:solidFill>
                <a:latin typeface="Droid Sans Mono"/>
              </a:rPr>
              <a:t> </a:t>
            </a:r>
          </a:p>
          <a:p>
            <a:endParaRPr lang="en-US" altLang="en-US" b="1" dirty="0">
              <a:solidFill>
                <a:srgbClr val="A0A1A7"/>
              </a:solidFill>
              <a:latin typeface="Droid Sans Mono"/>
            </a:endParaRPr>
          </a:p>
          <a:p>
            <a:r>
              <a:rPr lang="en-US" altLang="en-US" b="1" dirty="0">
                <a:solidFill>
                  <a:srgbClr val="A626A4"/>
                </a:solidFill>
                <a:latin typeface="Droid Sans Mono"/>
              </a:rPr>
              <a:t>except </a:t>
            </a:r>
            <a:r>
              <a:rPr lang="en-US" altLang="en-US" b="1" dirty="0">
                <a:solidFill>
                  <a:schemeClr val="bg1"/>
                </a:solidFill>
                <a:latin typeface="Droid Sans Mono"/>
              </a:rPr>
              <a:t>(</a:t>
            </a:r>
            <a:r>
              <a:rPr lang="en-US" altLang="en-US" b="1" dirty="0" err="1">
                <a:solidFill>
                  <a:schemeClr val="bg1"/>
                </a:solidFill>
                <a:latin typeface="Droid Sans Mono"/>
              </a:rPr>
              <a:t>TypeError</a:t>
            </a:r>
            <a:r>
              <a:rPr lang="en-US" altLang="en-US" b="1" dirty="0">
                <a:solidFill>
                  <a:schemeClr val="bg1"/>
                </a:solidFill>
                <a:latin typeface="Droid Sans Mono"/>
              </a:rPr>
              <a:t>, </a:t>
            </a:r>
            <a:r>
              <a:rPr lang="en-US" altLang="en-US" b="1" dirty="0" err="1">
                <a:solidFill>
                  <a:schemeClr val="bg1"/>
                </a:solidFill>
                <a:latin typeface="Droid Sans Mono"/>
              </a:rPr>
              <a:t>ZeroDivisionError</a:t>
            </a:r>
            <a:r>
              <a:rPr lang="en-US" altLang="en-US" b="1" dirty="0">
                <a:solidFill>
                  <a:schemeClr val="bg1"/>
                </a:solidFill>
                <a:latin typeface="Droid Sans Mono"/>
              </a:rPr>
              <a:t> ):</a:t>
            </a:r>
          </a:p>
          <a:p>
            <a:r>
              <a:rPr lang="en-US" altLang="en-US" b="1" dirty="0">
                <a:solidFill>
                  <a:schemeClr val="bg1"/>
                </a:solidFill>
                <a:latin typeface="Droid Sans Mono"/>
              </a:rPr>
              <a:t>  # handle multiple exceptions</a:t>
            </a:r>
          </a:p>
          <a:p>
            <a:r>
              <a:rPr lang="en-US" altLang="en-US" b="1" dirty="0">
                <a:solidFill>
                  <a:schemeClr val="bg1"/>
                </a:solidFill>
                <a:latin typeface="Droid Sans Mono"/>
              </a:rPr>
              <a:t>  # </a:t>
            </a:r>
            <a:r>
              <a:rPr lang="en-US" altLang="en-US" b="1" dirty="0" err="1">
                <a:solidFill>
                  <a:schemeClr val="bg1"/>
                </a:solidFill>
                <a:latin typeface="Droid Sans Mono"/>
              </a:rPr>
              <a:t>TypeError</a:t>
            </a:r>
            <a:r>
              <a:rPr lang="en-US" altLang="en-US" b="1" dirty="0">
                <a:solidFill>
                  <a:schemeClr val="bg1"/>
                </a:solidFill>
                <a:latin typeface="Droid Sans Mono"/>
              </a:rPr>
              <a:t> and  </a:t>
            </a:r>
            <a:r>
              <a:rPr lang="en-US" altLang="en-US" b="1" dirty="0" err="1">
                <a:solidFill>
                  <a:schemeClr val="bg1"/>
                </a:solidFill>
                <a:latin typeface="Droid Sans Mono"/>
              </a:rPr>
              <a:t>ZeroDivisionError</a:t>
            </a:r>
            <a:r>
              <a:rPr lang="en-US" altLang="en-US" b="1" dirty="0">
                <a:solidFill>
                  <a:schemeClr val="bg1"/>
                </a:solidFill>
                <a:latin typeface="Droid Sans Mono"/>
              </a:rPr>
              <a:t> </a:t>
            </a:r>
          </a:p>
          <a:p>
            <a:r>
              <a:rPr lang="en-US" altLang="en-US" b="1" dirty="0">
                <a:solidFill>
                  <a:srgbClr val="A626A4"/>
                </a:solidFill>
                <a:latin typeface="Droid Sans Mono"/>
              </a:rPr>
              <a:t>pass</a:t>
            </a:r>
            <a:r>
              <a:rPr lang="en-US" altLang="en-US" b="1" dirty="0">
                <a:solidFill>
                  <a:srgbClr val="383A42"/>
                </a:solidFill>
                <a:latin typeface="Droid Sans Mono"/>
              </a:rPr>
              <a:t> </a:t>
            </a:r>
          </a:p>
          <a:p>
            <a:endParaRPr lang="en-US" altLang="en-US" b="1" dirty="0">
              <a:solidFill>
                <a:srgbClr val="A626A4"/>
              </a:solidFill>
              <a:latin typeface="Droid Sans Mono"/>
            </a:endParaRPr>
          </a:p>
          <a:p>
            <a:r>
              <a:rPr lang="en-US" altLang="en-US" b="1" dirty="0">
                <a:solidFill>
                  <a:srgbClr val="A626A4"/>
                </a:solidFill>
                <a:latin typeface="Droid Sans Mono"/>
              </a:rPr>
              <a:t>except:</a:t>
            </a:r>
            <a:r>
              <a:rPr lang="en-US" altLang="en-US" b="1" dirty="0">
                <a:solidFill>
                  <a:srgbClr val="383A42"/>
                </a:solidFill>
                <a:latin typeface="Droid Sans Mono"/>
              </a:rPr>
              <a:t>: </a:t>
            </a:r>
          </a:p>
          <a:p>
            <a:r>
              <a:rPr lang="en-US" altLang="en-US" b="1" dirty="0">
                <a:solidFill>
                  <a:srgbClr val="A0A1A7"/>
                </a:solidFill>
                <a:latin typeface="Droid Sans Mono"/>
              </a:rPr>
              <a:t>   </a:t>
            </a:r>
            <a:r>
              <a:rPr lang="en-US" altLang="en-US" b="1" dirty="0">
                <a:solidFill>
                  <a:schemeClr val="bg1"/>
                </a:solidFill>
                <a:latin typeface="Droid Sans Mono"/>
              </a:rPr>
              <a:t># handle all other exceptions</a:t>
            </a:r>
          </a:p>
          <a:p>
            <a:r>
              <a:rPr lang="en-US" altLang="en-US" b="1" dirty="0">
                <a:solidFill>
                  <a:srgbClr val="383A42"/>
                </a:solidFill>
                <a:latin typeface="Droid Sans Mono"/>
              </a:rPr>
              <a:t> </a:t>
            </a:r>
            <a:r>
              <a:rPr lang="en-US" altLang="en-US" b="1" dirty="0">
                <a:solidFill>
                  <a:srgbClr val="A626A4"/>
                </a:solidFill>
                <a:latin typeface="Droid Sans Mono"/>
              </a:rPr>
              <a:t>pass</a:t>
            </a:r>
            <a:r>
              <a:rPr lang="en-US" altLang="en-US" b="1" dirty="0">
                <a:solidFill>
                  <a:schemeClr val="tx1"/>
                </a:solidFill>
              </a:rPr>
              <a:t> </a:t>
            </a: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sz="1400" dirty="0">
              <a:solidFill>
                <a:srgbClr val="FFFF00"/>
              </a:solidFill>
            </a:endParaRPr>
          </a:p>
          <a:p>
            <a:endParaRPr lang="en-US" sz="2800" dirty="0">
              <a:solidFill>
                <a:srgbClr val="FFFF00"/>
              </a:solidFill>
            </a:endParaRPr>
          </a:p>
          <a:p>
            <a:endParaRPr lang="en-US" sz="2800" dirty="0">
              <a:solidFill>
                <a:srgbClr val="FFFF00"/>
              </a:solidFill>
            </a:endParaRPr>
          </a:p>
          <a:p>
            <a:r>
              <a:rPr lang="en-US" sz="2800" dirty="0">
                <a:solidFill>
                  <a:srgbClr val="FFFF00"/>
                </a:solidFill>
              </a:rPr>
              <a:t> </a:t>
            </a:r>
            <a:endParaRPr lang="en-US" sz="2400" dirty="0"/>
          </a:p>
          <a:p>
            <a:pPr algn="ctr"/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F10F7E-D1AF-4644-BC1C-81EC1FA67D7B}"/>
              </a:ext>
            </a:extLst>
          </p:cNvPr>
          <p:cNvSpPr/>
          <p:nvPr/>
        </p:nvSpPr>
        <p:spPr>
          <a:xfrm>
            <a:off x="7579895" y="425117"/>
            <a:ext cx="4193005" cy="60719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Structured Exception Handler Rules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Exception handler blocks have </a:t>
            </a:r>
            <a:r>
              <a:rPr lang="en-US" sz="2400" dirty="0">
                <a:solidFill>
                  <a:srgbClr val="FFFF00"/>
                </a:solidFill>
              </a:rPr>
              <a:t>scope</a:t>
            </a:r>
            <a:r>
              <a:rPr lang="en-US" sz="2400" dirty="0">
                <a:solidFill>
                  <a:schemeClr val="bg1"/>
                </a:solidFill>
              </a:rPr>
              <a:t>, and they can be nested.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When they do cascade, the values of local variables that might have clues to what happened to cause the exception fire residing in nested blocks of code disappear.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Have them cascade from the specific to the general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rgbClr val="FFFF00"/>
              </a:solidFill>
            </a:endParaRPr>
          </a:p>
          <a:p>
            <a:r>
              <a:rPr lang="en-US" sz="2800" dirty="0">
                <a:solidFill>
                  <a:srgbClr val="FFFF00"/>
                </a:solidFill>
              </a:rPr>
              <a:t> </a:t>
            </a:r>
            <a:endParaRPr lang="en-US" sz="2400" dirty="0"/>
          </a:p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218914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A5DA89-95DB-4400-B1C1-F87B64A73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715" y="249924"/>
            <a:ext cx="1696453" cy="833663"/>
          </a:xfrm>
        </p:spPr>
        <p:txBody>
          <a:bodyPr/>
          <a:lstStyle/>
          <a:p>
            <a:r>
              <a:rPr lang="en-US" dirty="0"/>
              <a:t>Bugs!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603F0-35E7-47EB-A895-76D6545C57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</a:t>
            </a:r>
            <a:fld id="{4A9B5881-4007-4345-955A-79C2656F0C49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E24DEB-E198-42A4-8226-F9BD75A01EA8}"/>
              </a:ext>
            </a:extLst>
          </p:cNvPr>
          <p:cNvSpPr/>
          <p:nvPr/>
        </p:nvSpPr>
        <p:spPr>
          <a:xfrm>
            <a:off x="501984" y="1628077"/>
            <a:ext cx="7089428" cy="50933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Structured Exception handling</a:t>
            </a:r>
          </a:p>
          <a:p>
            <a:r>
              <a:rPr lang="en-US" altLang="en-US" b="1" dirty="0">
                <a:solidFill>
                  <a:srgbClr val="A626A4"/>
                </a:solidFill>
                <a:latin typeface="Droid Sans Mono"/>
              </a:rPr>
              <a:t>try:</a:t>
            </a:r>
          </a:p>
          <a:p>
            <a:r>
              <a:rPr lang="en-US" altLang="en-US" b="1" dirty="0">
                <a:solidFill>
                  <a:srgbClr val="383A42"/>
                </a:solidFill>
                <a:latin typeface="Droid Sans Mono"/>
              </a:rPr>
              <a:t>: </a:t>
            </a:r>
            <a:r>
              <a:rPr lang="en-US" altLang="en-US" b="1" dirty="0">
                <a:solidFill>
                  <a:schemeClr val="bg1"/>
                </a:solidFill>
                <a:latin typeface="Droid Sans Mono"/>
              </a:rPr>
              <a:t># do something </a:t>
            </a:r>
          </a:p>
          <a:p>
            <a:r>
              <a:rPr lang="en-US" altLang="en-US" b="1" dirty="0">
                <a:solidFill>
                  <a:srgbClr val="A626A4"/>
                </a:solidFill>
                <a:latin typeface="Droid Sans Mono"/>
              </a:rPr>
              <a:t>pass</a:t>
            </a:r>
            <a:r>
              <a:rPr lang="en-US" altLang="en-US" b="1" dirty="0">
                <a:solidFill>
                  <a:srgbClr val="383A42"/>
                </a:solidFill>
                <a:latin typeface="Droid Sans Mono"/>
              </a:rPr>
              <a:t> </a:t>
            </a:r>
          </a:p>
          <a:p>
            <a:endParaRPr lang="en-US" altLang="en-US" b="1" dirty="0">
              <a:solidFill>
                <a:srgbClr val="A626A4"/>
              </a:solidFill>
              <a:latin typeface="Droid Sans Mono"/>
            </a:endParaRPr>
          </a:p>
          <a:p>
            <a:r>
              <a:rPr lang="en-US" altLang="en-US" b="1" dirty="0">
                <a:solidFill>
                  <a:srgbClr val="A626A4"/>
                </a:solidFill>
                <a:latin typeface="Droid Sans Mono"/>
              </a:rPr>
              <a:t>except</a:t>
            </a:r>
            <a:r>
              <a:rPr lang="en-US" altLang="en-US" b="1" dirty="0">
                <a:solidFill>
                  <a:srgbClr val="383A42"/>
                </a:solidFill>
                <a:latin typeface="Droid Sans Mono"/>
              </a:rPr>
              <a:t> </a:t>
            </a:r>
            <a:r>
              <a:rPr lang="en-US" altLang="en-US" b="1" dirty="0" err="1">
                <a:solidFill>
                  <a:schemeClr val="bg1"/>
                </a:solidFill>
                <a:latin typeface="Droid Sans Mono"/>
              </a:rPr>
              <a:t>ValueError</a:t>
            </a:r>
            <a:r>
              <a:rPr lang="en-US" altLang="en-US" b="1" dirty="0">
                <a:solidFill>
                  <a:schemeClr val="bg1"/>
                </a:solidFill>
                <a:latin typeface="Droid Sans Mono"/>
              </a:rPr>
              <a:t>:</a:t>
            </a:r>
          </a:p>
          <a:p>
            <a:r>
              <a:rPr lang="en-US" altLang="en-US" b="1" dirty="0">
                <a:solidFill>
                  <a:srgbClr val="383A42"/>
                </a:solidFill>
                <a:latin typeface="Droid Sans Mono"/>
              </a:rPr>
              <a:t>: </a:t>
            </a:r>
            <a:r>
              <a:rPr lang="en-US" altLang="en-US" b="1" dirty="0">
                <a:solidFill>
                  <a:schemeClr val="bg1"/>
                </a:solidFill>
                <a:latin typeface="Droid Sans Mono"/>
              </a:rPr>
              <a:t># handle </a:t>
            </a:r>
            <a:r>
              <a:rPr lang="en-US" altLang="en-US" b="1" dirty="0" err="1">
                <a:solidFill>
                  <a:schemeClr val="bg1"/>
                </a:solidFill>
                <a:latin typeface="Droid Sans Mono"/>
              </a:rPr>
              <a:t>ValueError</a:t>
            </a:r>
            <a:r>
              <a:rPr lang="en-US" altLang="en-US" b="1" dirty="0">
                <a:solidFill>
                  <a:schemeClr val="bg1"/>
                </a:solidFill>
                <a:latin typeface="Droid Sans Mono"/>
              </a:rPr>
              <a:t> </a:t>
            </a:r>
          </a:p>
          <a:p>
            <a:r>
              <a:rPr lang="en-US" altLang="en-US" b="1" dirty="0">
                <a:solidFill>
                  <a:srgbClr val="A626A4"/>
                </a:solidFill>
                <a:latin typeface="Droid Sans Mono"/>
              </a:rPr>
              <a:t>pass</a:t>
            </a:r>
            <a:r>
              <a:rPr lang="en-US" altLang="en-US" b="1" dirty="0">
                <a:solidFill>
                  <a:srgbClr val="383A42"/>
                </a:solidFill>
                <a:latin typeface="Droid Sans Mono"/>
              </a:rPr>
              <a:t> </a:t>
            </a:r>
          </a:p>
          <a:p>
            <a:endParaRPr lang="en-US" altLang="en-US" b="1" dirty="0">
              <a:solidFill>
                <a:srgbClr val="A0A1A7"/>
              </a:solidFill>
              <a:latin typeface="Droid Sans Mono"/>
            </a:endParaRPr>
          </a:p>
          <a:p>
            <a:r>
              <a:rPr lang="en-US" altLang="en-US" b="1" dirty="0">
                <a:solidFill>
                  <a:srgbClr val="A626A4"/>
                </a:solidFill>
                <a:latin typeface="Droid Sans Mono"/>
              </a:rPr>
              <a:t>except </a:t>
            </a:r>
            <a:r>
              <a:rPr lang="en-US" altLang="en-US" b="1" dirty="0">
                <a:solidFill>
                  <a:schemeClr val="bg1"/>
                </a:solidFill>
                <a:latin typeface="Droid Sans Mono"/>
              </a:rPr>
              <a:t>(</a:t>
            </a:r>
            <a:r>
              <a:rPr lang="en-US" altLang="en-US" b="1" dirty="0" err="1">
                <a:solidFill>
                  <a:schemeClr val="bg1"/>
                </a:solidFill>
                <a:latin typeface="Droid Sans Mono"/>
              </a:rPr>
              <a:t>TypeError</a:t>
            </a:r>
            <a:r>
              <a:rPr lang="en-US" altLang="en-US" b="1" dirty="0">
                <a:solidFill>
                  <a:schemeClr val="bg1"/>
                </a:solidFill>
                <a:latin typeface="Droid Sans Mono"/>
              </a:rPr>
              <a:t>, </a:t>
            </a:r>
            <a:r>
              <a:rPr lang="en-US" altLang="en-US" b="1" dirty="0" err="1">
                <a:solidFill>
                  <a:schemeClr val="bg1"/>
                </a:solidFill>
                <a:latin typeface="Droid Sans Mono"/>
              </a:rPr>
              <a:t>ZeroDivisionError</a:t>
            </a:r>
            <a:r>
              <a:rPr lang="en-US" altLang="en-US" b="1" dirty="0">
                <a:solidFill>
                  <a:schemeClr val="bg1"/>
                </a:solidFill>
                <a:latin typeface="Droid Sans Mono"/>
              </a:rPr>
              <a:t> ):</a:t>
            </a:r>
          </a:p>
          <a:p>
            <a:r>
              <a:rPr lang="en-US" altLang="en-US" b="1" dirty="0">
                <a:solidFill>
                  <a:schemeClr val="bg1"/>
                </a:solidFill>
                <a:latin typeface="Droid Sans Mono"/>
              </a:rPr>
              <a:t>  # handle multiple exceptions</a:t>
            </a:r>
          </a:p>
          <a:p>
            <a:r>
              <a:rPr lang="en-US" altLang="en-US" b="1" dirty="0">
                <a:solidFill>
                  <a:schemeClr val="bg1"/>
                </a:solidFill>
                <a:latin typeface="Droid Sans Mono"/>
              </a:rPr>
              <a:t>  # </a:t>
            </a:r>
            <a:r>
              <a:rPr lang="en-US" altLang="en-US" b="1" dirty="0" err="1">
                <a:solidFill>
                  <a:schemeClr val="bg1"/>
                </a:solidFill>
                <a:latin typeface="Droid Sans Mono"/>
              </a:rPr>
              <a:t>TypeError</a:t>
            </a:r>
            <a:r>
              <a:rPr lang="en-US" altLang="en-US" b="1" dirty="0">
                <a:solidFill>
                  <a:schemeClr val="bg1"/>
                </a:solidFill>
                <a:latin typeface="Droid Sans Mono"/>
              </a:rPr>
              <a:t> and  </a:t>
            </a:r>
            <a:r>
              <a:rPr lang="en-US" altLang="en-US" b="1" dirty="0" err="1">
                <a:solidFill>
                  <a:schemeClr val="bg1"/>
                </a:solidFill>
                <a:latin typeface="Droid Sans Mono"/>
              </a:rPr>
              <a:t>ZeroDivisionError</a:t>
            </a:r>
            <a:r>
              <a:rPr lang="en-US" altLang="en-US" b="1" dirty="0">
                <a:solidFill>
                  <a:schemeClr val="bg1"/>
                </a:solidFill>
                <a:latin typeface="Droid Sans Mono"/>
              </a:rPr>
              <a:t> </a:t>
            </a:r>
          </a:p>
          <a:p>
            <a:r>
              <a:rPr lang="en-US" altLang="en-US" b="1" dirty="0">
                <a:solidFill>
                  <a:srgbClr val="A626A4"/>
                </a:solidFill>
                <a:latin typeface="Droid Sans Mono"/>
              </a:rPr>
              <a:t>pass</a:t>
            </a:r>
            <a:r>
              <a:rPr lang="en-US" altLang="en-US" b="1" dirty="0">
                <a:solidFill>
                  <a:srgbClr val="383A42"/>
                </a:solidFill>
                <a:latin typeface="Droid Sans Mono"/>
              </a:rPr>
              <a:t> </a:t>
            </a:r>
          </a:p>
          <a:p>
            <a:endParaRPr lang="en-US" altLang="en-US" b="1" dirty="0">
              <a:solidFill>
                <a:srgbClr val="A626A4"/>
              </a:solidFill>
              <a:latin typeface="Droid Sans Mono"/>
            </a:endParaRPr>
          </a:p>
          <a:p>
            <a:r>
              <a:rPr lang="en-US" altLang="en-US" b="1" dirty="0">
                <a:solidFill>
                  <a:srgbClr val="A626A4"/>
                </a:solidFill>
                <a:latin typeface="Droid Sans Mono"/>
              </a:rPr>
              <a:t>except:</a:t>
            </a:r>
            <a:r>
              <a:rPr lang="en-US" altLang="en-US" b="1" dirty="0">
                <a:solidFill>
                  <a:srgbClr val="383A42"/>
                </a:solidFill>
                <a:latin typeface="Droid Sans Mono"/>
              </a:rPr>
              <a:t>: </a:t>
            </a:r>
          </a:p>
          <a:p>
            <a:r>
              <a:rPr lang="en-US" altLang="en-US" b="1" dirty="0">
                <a:solidFill>
                  <a:srgbClr val="A0A1A7"/>
                </a:solidFill>
                <a:latin typeface="Droid Sans Mono"/>
              </a:rPr>
              <a:t>   </a:t>
            </a:r>
            <a:r>
              <a:rPr lang="en-US" altLang="en-US" b="1" dirty="0">
                <a:solidFill>
                  <a:schemeClr val="bg1"/>
                </a:solidFill>
                <a:latin typeface="Droid Sans Mono"/>
              </a:rPr>
              <a:t># handle all other exceptions</a:t>
            </a:r>
          </a:p>
          <a:p>
            <a:r>
              <a:rPr lang="en-US" altLang="en-US" b="1" dirty="0">
                <a:solidFill>
                  <a:srgbClr val="383A42"/>
                </a:solidFill>
                <a:latin typeface="Droid Sans Mono"/>
              </a:rPr>
              <a:t> </a:t>
            </a:r>
            <a:r>
              <a:rPr lang="en-US" altLang="en-US" b="1" dirty="0">
                <a:solidFill>
                  <a:srgbClr val="A626A4"/>
                </a:solidFill>
                <a:latin typeface="Droid Sans Mono"/>
              </a:rPr>
              <a:t>pass</a:t>
            </a:r>
            <a:r>
              <a:rPr lang="en-US" altLang="en-US" b="1" dirty="0">
                <a:solidFill>
                  <a:schemeClr val="tx1"/>
                </a:solidFill>
              </a:rPr>
              <a:t> </a:t>
            </a: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sz="1400" dirty="0">
              <a:solidFill>
                <a:srgbClr val="FFFF00"/>
              </a:solidFill>
            </a:endParaRPr>
          </a:p>
          <a:p>
            <a:endParaRPr lang="en-US" sz="2800" dirty="0">
              <a:solidFill>
                <a:srgbClr val="FFFF00"/>
              </a:solidFill>
            </a:endParaRPr>
          </a:p>
          <a:p>
            <a:endParaRPr lang="en-US" sz="2800" dirty="0">
              <a:solidFill>
                <a:srgbClr val="FFFF00"/>
              </a:solidFill>
            </a:endParaRPr>
          </a:p>
          <a:p>
            <a:r>
              <a:rPr lang="en-US" sz="2800" dirty="0">
                <a:solidFill>
                  <a:srgbClr val="FFFF00"/>
                </a:solidFill>
              </a:rPr>
              <a:t> </a:t>
            </a:r>
            <a:endParaRPr lang="en-US" sz="2400" dirty="0"/>
          </a:p>
          <a:p>
            <a:pPr algn="ctr"/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03D041-8D56-4B25-ABCA-1FBC16AF3201}"/>
              </a:ext>
            </a:extLst>
          </p:cNvPr>
          <p:cNvSpPr/>
          <p:nvPr/>
        </p:nvSpPr>
        <p:spPr>
          <a:xfrm>
            <a:off x="7579895" y="425117"/>
            <a:ext cx="4193005" cy="60719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Structured Exception Handler Rules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They provide an opportunity to </a:t>
            </a:r>
            <a:r>
              <a:rPr lang="en-US" sz="2400" dirty="0">
                <a:solidFill>
                  <a:srgbClr val="FFFF00"/>
                </a:solidFill>
              </a:rPr>
              <a:t>recover</a:t>
            </a:r>
            <a:r>
              <a:rPr lang="en-US" sz="2400" dirty="0">
                <a:solidFill>
                  <a:schemeClr val="bg1"/>
                </a:solidFill>
              </a:rPr>
              <a:t> from error conditions your code encounters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Or record a </a:t>
            </a:r>
            <a:r>
              <a:rPr lang="en-US" sz="2400" dirty="0">
                <a:solidFill>
                  <a:srgbClr val="FFFF00"/>
                </a:solidFill>
              </a:rPr>
              <a:t>diagnostic message</a:t>
            </a:r>
            <a:r>
              <a:rPr lang="en-US" sz="2400" dirty="0">
                <a:solidFill>
                  <a:schemeClr val="bg1"/>
                </a:solidFill>
              </a:rPr>
              <a:t>, the more specific and more detailed the better!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Exception handler blocks have </a:t>
            </a:r>
            <a:r>
              <a:rPr lang="en-US" sz="2400" dirty="0">
                <a:solidFill>
                  <a:srgbClr val="FFFF00"/>
                </a:solidFill>
              </a:rPr>
              <a:t>scope</a:t>
            </a:r>
            <a:r>
              <a:rPr lang="en-US" sz="2400" dirty="0">
                <a:solidFill>
                  <a:schemeClr val="bg1"/>
                </a:solidFill>
              </a:rPr>
              <a:t>, and they can be nested.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rgbClr val="FFFF00"/>
              </a:solidFill>
            </a:endParaRPr>
          </a:p>
          <a:p>
            <a:r>
              <a:rPr lang="en-US" sz="2800" dirty="0">
                <a:solidFill>
                  <a:srgbClr val="FFFF00"/>
                </a:solidFill>
              </a:rPr>
              <a:t> </a:t>
            </a:r>
            <a:endParaRPr lang="en-US" sz="2400" dirty="0"/>
          </a:p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63388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58AE6-56F6-44E8-8BBF-23277B1773E4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</a:gradFill>
        </p:spPr>
        <p:txBody>
          <a:bodyPr/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Outline</a:t>
            </a:r>
          </a:p>
        </p:txBody>
      </p:sp>
      <p:graphicFrame>
        <p:nvGraphicFramePr>
          <p:cNvPr id="10" name="Content Placeholder 2" descr="List Content Placeholder">
            <a:extLst>
              <a:ext uri="{FF2B5EF4-FFF2-40B4-BE49-F238E27FC236}">
                <a16:creationId xmlns:a16="http://schemas.microsoft.com/office/drawing/2014/main" id="{4DBF5C5D-E8C1-4EFB-87B6-B4245AB407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6417126"/>
              </p:ext>
            </p:extLst>
          </p:nvPr>
        </p:nvGraphicFramePr>
        <p:xfrm>
          <a:off x="4562476" y="365125"/>
          <a:ext cx="6791323" cy="5984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AEC0301-E9AA-4478-9E23-C372DBDCE6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3387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A5DA89-95DB-4400-B1C1-F87B64A73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715" y="249924"/>
            <a:ext cx="1696453" cy="833663"/>
          </a:xfrm>
        </p:spPr>
        <p:txBody>
          <a:bodyPr/>
          <a:lstStyle/>
          <a:p>
            <a:r>
              <a:rPr lang="en-US" dirty="0"/>
              <a:t>Bugs!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603F0-35E7-47EB-A895-76D6545C57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</a:t>
            </a:r>
            <a:fld id="{4A9B5881-4007-4345-955A-79C2656F0C49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E24DEB-E198-42A4-8226-F9BD75A01EA8}"/>
              </a:ext>
            </a:extLst>
          </p:cNvPr>
          <p:cNvSpPr/>
          <p:nvPr/>
        </p:nvSpPr>
        <p:spPr>
          <a:xfrm>
            <a:off x="501984" y="1628077"/>
            <a:ext cx="7089428" cy="50933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Structured Exception handling</a:t>
            </a:r>
          </a:p>
          <a:p>
            <a:r>
              <a:rPr lang="en-US" altLang="en-US" b="1" dirty="0">
                <a:solidFill>
                  <a:srgbClr val="A626A4"/>
                </a:solidFill>
                <a:latin typeface="Droid Sans Mono"/>
              </a:rPr>
              <a:t>try:</a:t>
            </a:r>
          </a:p>
          <a:p>
            <a:r>
              <a:rPr lang="en-US" altLang="en-US" b="1" dirty="0">
                <a:solidFill>
                  <a:srgbClr val="383A42"/>
                </a:solidFill>
                <a:latin typeface="Droid Sans Mono"/>
              </a:rPr>
              <a:t>: </a:t>
            </a:r>
            <a:r>
              <a:rPr lang="en-US" altLang="en-US" b="1" dirty="0">
                <a:solidFill>
                  <a:schemeClr val="bg1"/>
                </a:solidFill>
                <a:latin typeface="Droid Sans Mono"/>
              </a:rPr>
              <a:t># do something </a:t>
            </a:r>
          </a:p>
          <a:p>
            <a:r>
              <a:rPr lang="en-US" altLang="en-US" b="1" dirty="0">
                <a:solidFill>
                  <a:srgbClr val="A626A4"/>
                </a:solidFill>
                <a:latin typeface="Droid Sans Mono"/>
              </a:rPr>
              <a:t>pass</a:t>
            </a:r>
            <a:r>
              <a:rPr lang="en-US" altLang="en-US" b="1" dirty="0">
                <a:solidFill>
                  <a:srgbClr val="383A42"/>
                </a:solidFill>
                <a:latin typeface="Droid Sans Mono"/>
              </a:rPr>
              <a:t> </a:t>
            </a:r>
          </a:p>
          <a:p>
            <a:endParaRPr lang="en-US" altLang="en-US" b="1" dirty="0">
              <a:solidFill>
                <a:srgbClr val="A626A4"/>
              </a:solidFill>
              <a:latin typeface="Droid Sans Mono"/>
            </a:endParaRPr>
          </a:p>
          <a:p>
            <a:r>
              <a:rPr lang="en-US" altLang="en-US" b="1" dirty="0">
                <a:solidFill>
                  <a:srgbClr val="A626A4"/>
                </a:solidFill>
                <a:latin typeface="Droid Sans Mono"/>
              </a:rPr>
              <a:t>except</a:t>
            </a:r>
            <a:r>
              <a:rPr lang="en-US" altLang="en-US" b="1" dirty="0">
                <a:solidFill>
                  <a:srgbClr val="383A42"/>
                </a:solidFill>
                <a:latin typeface="Droid Sans Mono"/>
              </a:rPr>
              <a:t> </a:t>
            </a:r>
            <a:r>
              <a:rPr lang="en-US" altLang="en-US" b="1" dirty="0" err="1">
                <a:solidFill>
                  <a:schemeClr val="bg1"/>
                </a:solidFill>
                <a:latin typeface="Droid Sans Mono"/>
              </a:rPr>
              <a:t>ValueError</a:t>
            </a:r>
            <a:r>
              <a:rPr lang="en-US" altLang="en-US" b="1" dirty="0">
                <a:solidFill>
                  <a:schemeClr val="bg1"/>
                </a:solidFill>
                <a:latin typeface="Droid Sans Mono"/>
              </a:rPr>
              <a:t>:</a:t>
            </a:r>
          </a:p>
          <a:p>
            <a:r>
              <a:rPr lang="en-US" altLang="en-US" b="1" dirty="0">
                <a:solidFill>
                  <a:srgbClr val="383A42"/>
                </a:solidFill>
                <a:latin typeface="Droid Sans Mono"/>
              </a:rPr>
              <a:t>: </a:t>
            </a:r>
            <a:r>
              <a:rPr lang="en-US" altLang="en-US" b="1" dirty="0">
                <a:solidFill>
                  <a:schemeClr val="bg1"/>
                </a:solidFill>
                <a:latin typeface="Droid Sans Mono"/>
              </a:rPr>
              <a:t># handle </a:t>
            </a:r>
            <a:r>
              <a:rPr lang="en-US" altLang="en-US" b="1" dirty="0" err="1">
                <a:solidFill>
                  <a:schemeClr val="bg1"/>
                </a:solidFill>
                <a:latin typeface="Droid Sans Mono"/>
              </a:rPr>
              <a:t>ValueError</a:t>
            </a:r>
            <a:r>
              <a:rPr lang="en-US" altLang="en-US" b="1" dirty="0">
                <a:solidFill>
                  <a:schemeClr val="bg1"/>
                </a:solidFill>
                <a:latin typeface="Droid Sans Mono"/>
              </a:rPr>
              <a:t> </a:t>
            </a:r>
          </a:p>
          <a:p>
            <a:r>
              <a:rPr lang="en-US" altLang="en-US" b="1" dirty="0">
                <a:solidFill>
                  <a:srgbClr val="A626A4"/>
                </a:solidFill>
                <a:latin typeface="Droid Sans Mono"/>
              </a:rPr>
              <a:t>pass</a:t>
            </a:r>
            <a:r>
              <a:rPr lang="en-US" altLang="en-US" b="1" dirty="0">
                <a:solidFill>
                  <a:srgbClr val="383A42"/>
                </a:solidFill>
                <a:latin typeface="Droid Sans Mono"/>
              </a:rPr>
              <a:t> </a:t>
            </a:r>
          </a:p>
          <a:p>
            <a:endParaRPr lang="en-US" altLang="en-US" b="1" dirty="0">
              <a:solidFill>
                <a:srgbClr val="A0A1A7"/>
              </a:solidFill>
              <a:latin typeface="Droid Sans Mono"/>
            </a:endParaRPr>
          </a:p>
          <a:p>
            <a:r>
              <a:rPr lang="en-US" altLang="en-US" b="1" dirty="0">
                <a:solidFill>
                  <a:srgbClr val="A626A4"/>
                </a:solidFill>
                <a:latin typeface="Droid Sans Mono"/>
              </a:rPr>
              <a:t>except </a:t>
            </a:r>
            <a:r>
              <a:rPr lang="en-US" altLang="en-US" b="1" dirty="0">
                <a:solidFill>
                  <a:schemeClr val="bg1"/>
                </a:solidFill>
                <a:latin typeface="Droid Sans Mono"/>
              </a:rPr>
              <a:t>(</a:t>
            </a:r>
            <a:r>
              <a:rPr lang="en-US" altLang="en-US" b="1" dirty="0" err="1">
                <a:solidFill>
                  <a:schemeClr val="bg1"/>
                </a:solidFill>
                <a:latin typeface="Droid Sans Mono"/>
              </a:rPr>
              <a:t>TypeError</a:t>
            </a:r>
            <a:r>
              <a:rPr lang="en-US" altLang="en-US" b="1" dirty="0">
                <a:solidFill>
                  <a:schemeClr val="bg1"/>
                </a:solidFill>
                <a:latin typeface="Droid Sans Mono"/>
              </a:rPr>
              <a:t>, </a:t>
            </a:r>
            <a:r>
              <a:rPr lang="en-US" altLang="en-US" b="1" dirty="0" err="1">
                <a:solidFill>
                  <a:schemeClr val="bg1"/>
                </a:solidFill>
                <a:latin typeface="Droid Sans Mono"/>
              </a:rPr>
              <a:t>ZeroDivisionError</a:t>
            </a:r>
            <a:r>
              <a:rPr lang="en-US" altLang="en-US" b="1" dirty="0">
                <a:solidFill>
                  <a:schemeClr val="bg1"/>
                </a:solidFill>
                <a:latin typeface="Droid Sans Mono"/>
              </a:rPr>
              <a:t> ):</a:t>
            </a:r>
          </a:p>
          <a:p>
            <a:r>
              <a:rPr lang="en-US" altLang="en-US" b="1" dirty="0">
                <a:solidFill>
                  <a:schemeClr val="bg1"/>
                </a:solidFill>
                <a:latin typeface="Droid Sans Mono"/>
              </a:rPr>
              <a:t>  # handle multiple exceptions</a:t>
            </a:r>
          </a:p>
          <a:p>
            <a:r>
              <a:rPr lang="en-US" altLang="en-US" b="1" dirty="0">
                <a:solidFill>
                  <a:schemeClr val="bg1"/>
                </a:solidFill>
                <a:latin typeface="Droid Sans Mono"/>
              </a:rPr>
              <a:t>  # </a:t>
            </a:r>
            <a:r>
              <a:rPr lang="en-US" altLang="en-US" b="1" dirty="0" err="1">
                <a:solidFill>
                  <a:schemeClr val="bg1"/>
                </a:solidFill>
                <a:latin typeface="Droid Sans Mono"/>
              </a:rPr>
              <a:t>TypeError</a:t>
            </a:r>
            <a:r>
              <a:rPr lang="en-US" altLang="en-US" b="1" dirty="0">
                <a:solidFill>
                  <a:schemeClr val="bg1"/>
                </a:solidFill>
                <a:latin typeface="Droid Sans Mono"/>
              </a:rPr>
              <a:t> and  </a:t>
            </a:r>
            <a:r>
              <a:rPr lang="en-US" altLang="en-US" b="1" dirty="0" err="1">
                <a:solidFill>
                  <a:schemeClr val="bg1"/>
                </a:solidFill>
                <a:latin typeface="Droid Sans Mono"/>
              </a:rPr>
              <a:t>ZeroDivisionError</a:t>
            </a:r>
            <a:r>
              <a:rPr lang="en-US" altLang="en-US" b="1" dirty="0">
                <a:solidFill>
                  <a:schemeClr val="bg1"/>
                </a:solidFill>
                <a:latin typeface="Droid Sans Mono"/>
              </a:rPr>
              <a:t> </a:t>
            </a:r>
          </a:p>
          <a:p>
            <a:r>
              <a:rPr lang="en-US" altLang="en-US" b="1" dirty="0">
                <a:solidFill>
                  <a:srgbClr val="A626A4"/>
                </a:solidFill>
                <a:latin typeface="Droid Sans Mono"/>
              </a:rPr>
              <a:t>pass</a:t>
            </a:r>
            <a:r>
              <a:rPr lang="en-US" altLang="en-US" b="1" dirty="0">
                <a:solidFill>
                  <a:srgbClr val="383A42"/>
                </a:solidFill>
                <a:latin typeface="Droid Sans Mono"/>
              </a:rPr>
              <a:t> </a:t>
            </a:r>
          </a:p>
          <a:p>
            <a:endParaRPr lang="en-US" altLang="en-US" b="1" dirty="0">
              <a:solidFill>
                <a:srgbClr val="A626A4"/>
              </a:solidFill>
              <a:latin typeface="Droid Sans Mono"/>
            </a:endParaRPr>
          </a:p>
          <a:p>
            <a:r>
              <a:rPr lang="en-US" altLang="en-US" b="1" dirty="0">
                <a:solidFill>
                  <a:srgbClr val="A626A4"/>
                </a:solidFill>
                <a:latin typeface="Droid Sans Mono"/>
              </a:rPr>
              <a:t>except:</a:t>
            </a:r>
            <a:r>
              <a:rPr lang="en-US" altLang="en-US" b="1" dirty="0">
                <a:solidFill>
                  <a:srgbClr val="383A42"/>
                </a:solidFill>
                <a:latin typeface="Droid Sans Mono"/>
              </a:rPr>
              <a:t>: </a:t>
            </a:r>
          </a:p>
          <a:p>
            <a:r>
              <a:rPr lang="en-US" altLang="en-US" b="1" dirty="0">
                <a:solidFill>
                  <a:srgbClr val="A0A1A7"/>
                </a:solidFill>
                <a:latin typeface="Droid Sans Mono"/>
              </a:rPr>
              <a:t>   </a:t>
            </a:r>
            <a:r>
              <a:rPr lang="en-US" altLang="en-US" b="1" dirty="0">
                <a:solidFill>
                  <a:schemeClr val="bg1"/>
                </a:solidFill>
                <a:latin typeface="Droid Sans Mono"/>
              </a:rPr>
              <a:t># handle all other exceptions</a:t>
            </a:r>
          </a:p>
          <a:p>
            <a:r>
              <a:rPr lang="en-US" altLang="en-US" b="1" dirty="0">
                <a:solidFill>
                  <a:srgbClr val="383A42"/>
                </a:solidFill>
                <a:latin typeface="Droid Sans Mono"/>
              </a:rPr>
              <a:t> </a:t>
            </a:r>
            <a:r>
              <a:rPr lang="en-US" altLang="en-US" b="1" dirty="0">
                <a:solidFill>
                  <a:srgbClr val="A626A4"/>
                </a:solidFill>
                <a:latin typeface="Droid Sans Mono"/>
              </a:rPr>
              <a:t>pass</a:t>
            </a:r>
            <a:r>
              <a:rPr lang="en-US" altLang="en-US" b="1" dirty="0">
                <a:solidFill>
                  <a:schemeClr val="tx1"/>
                </a:solidFill>
              </a:rPr>
              <a:t> </a:t>
            </a: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sz="1400" dirty="0">
              <a:solidFill>
                <a:srgbClr val="FFFF00"/>
              </a:solidFill>
            </a:endParaRPr>
          </a:p>
          <a:p>
            <a:endParaRPr lang="en-US" sz="2800" dirty="0">
              <a:solidFill>
                <a:srgbClr val="FFFF00"/>
              </a:solidFill>
            </a:endParaRPr>
          </a:p>
          <a:p>
            <a:endParaRPr lang="en-US" sz="2800" dirty="0">
              <a:solidFill>
                <a:srgbClr val="FFFF00"/>
              </a:solidFill>
            </a:endParaRPr>
          </a:p>
          <a:p>
            <a:r>
              <a:rPr lang="en-US" sz="2800" dirty="0">
                <a:solidFill>
                  <a:srgbClr val="FFFF00"/>
                </a:solidFill>
              </a:rPr>
              <a:t> </a:t>
            </a:r>
            <a:endParaRPr lang="en-US" sz="2400" dirty="0"/>
          </a:p>
          <a:p>
            <a:pPr algn="ctr"/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3E6E3F-6662-4D35-8396-438BC0880B3D}"/>
              </a:ext>
            </a:extLst>
          </p:cNvPr>
          <p:cNvSpPr/>
          <p:nvPr/>
        </p:nvSpPr>
        <p:spPr>
          <a:xfrm>
            <a:off x="7579895" y="425117"/>
            <a:ext cx="4193005" cy="60719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Structured Exception Handler Rules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Not possible to recover from all error conditions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e.g., Out of Memory bugs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Recovering from hardware instruction exceptions is very costly!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They should not be invoked  routinely, except where it is unavoidable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Use normal procedural code to check for common error conditions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rgbClr val="FFFF00"/>
              </a:solidFill>
            </a:endParaRPr>
          </a:p>
          <a:p>
            <a:r>
              <a:rPr lang="en-US" sz="2800" dirty="0">
                <a:solidFill>
                  <a:srgbClr val="FFFF00"/>
                </a:solidFill>
              </a:rPr>
              <a:t> </a:t>
            </a:r>
            <a:endParaRPr lang="en-US" sz="2400" dirty="0"/>
          </a:p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009390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9600F-A17E-4354-A7AB-0CC2A43A9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3477"/>
            <a:ext cx="9579708" cy="833663"/>
          </a:xfrm>
        </p:spPr>
        <p:txBody>
          <a:bodyPr/>
          <a:lstStyle/>
          <a:p>
            <a:r>
              <a:rPr lang="en-US" dirty="0"/>
              <a:t>Software Engineering is a new discipline…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A4B49-27C8-46B6-8B11-AD7E8F615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64678"/>
            <a:ext cx="7360139" cy="489732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What are the elements of software quality that we recognize? </a:t>
            </a:r>
          </a:p>
          <a:p>
            <a:pPr lvl="1"/>
            <a:r>
              <a:rPr lang="en-US" sz="3000" noProof="1">
                <a:solidFill>
                  <a:srgbClr val="FFFF00"/>
                </a:solidFill>
              </a:rPr>
              <a:t>Was it delivered on time?</a:t>
            </a:r>
          </a:p>
          <a:p>
            <a:pPr lvl="1"/>
            <a:r>
              <a:rPr lang="en-US" sz="3000" noProof="1">
                <a:solidFill>
                  <a:srgbClr val="FFFF00"/>
                </a:solidFill>
              </a:rPr>
              <a:t>Did it meet its requirements?</a:t>
            </a:r>
          </a:p>
          <a:p>
            <a:pPr lvl="1"/>
            <a:r>
              <a:rPr lang="en-US" sz="3000" noProof="1">
                <a:solidFill>
                  <a:srgbClr val="FFFF00"/>
                </a:solidFill>
              </a:rPr>
              <a:t>Was it difficult to use?</a:t>
            </a:r>
          </a:p>
          <a:p>
            <a:pPr lvl="1"/>
            <a:r>
              <a:rPr lang="en-US" sz="3000" noProof="1">
                <a:solidFill>
                  <a:srgbClr val="FFFF00"/>
                </a:solidFill>
              </a:rPr>
              <a:t>Was it buggy or difficult to maintain?</a:t>
            </a:r>
          </a:p>
          <a:p>
            <a:pPr lvl="1"/>
            <a:r>
              <a:rPr lang="en-US" sz="3000" noProof="1">
                <a:solidFill>
                  <a:srgbClr val="FFFF00"/>
                </a:solidFill>
              </a:rPr>
              <a:t>Was it adopted?</a:t>
            </a:r>
          </a:p>
          <a:p>
            <a:pPr lvl="1"/>
            <a:r>
              <a:rPr lang="en-US" sz="3000" noProof="1">
                <a:solidFill>
                  <a:srgbClr val="FFFF00"/>
                </a:solidFill>
              </a:rPr>
              <a:t>Did it fulfill expectations?</a:t>
            </a:r>
          </a:p>
          <a:p>
            <a:pPr lvl="1"/>
            <a:endParaRPr lang="en-US" sz="3000" noProof="1">
              <a:solidFill>
                <a:srgbClr val="FFFF00"/>
              </a:solidFill>
            </a:endParaRPr>
          </a:p>
          <a:p>
            <a:pPr marL="457200" lvl="1" indent="0" algn="ctr">
              <a:buNone/>
            </a:pPr>
            <a:r>
              <a:rPr lang="en-US" sz="3200" noProof="1"/>
              <a:t>Are customers satisfied?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4CE3A-8C88-45AA-A849-57E5A7AC22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66ED29-83DC-44EA-AB43-DF63B6EAC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467561" y="3596722"/>
            <a:ext cx="3505608" cy="272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326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9600F-A17E-4354-A7AB-0CC2A43A9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3477"/>
            <a:ext cx="9579708" cy="833663"/>
          </a:xfrm>
        </p:spPr>
        <p:txBody>
          <a:bodyPr/>
          <a:lstStyle/>
          <a:p>
            <a:r>
              <a:rPr lang="en-US" dirty="0"/>
              <a:t>Software Engineering is a new discipline…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A4B49-27C8-46B6-8B11-AD7E8F615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34969" cy="4736379"/>
          </a:xfrm>
        </p:spPr>
        <p:txBody>
          <a:bodyPr>
            <a:normAutofit/>
          </a:bodyPr>
          <a:lstStyle/>
          <a:p>
            <a:r>
              <a:rPr lang="en-US" sz="2800" dirty="0"/>
              <a:t>Developing complex software is extremely difficult!</a:t>
            </a:r>
          </a:p>
          <a:p>
            <a:r>
              <a:rPr lang="en-US" sz="2400" dirty="0"/>
              <a:t>Larger projects require more people, but more people on the team can cause team productivity to degrade.</a:t>
            </a:r>
          </a:p>
          <a:p>
            <a:pPr lvl="1"/>
            <a:r>
              <a:rPr lang="en-US" sz="2400" dirty="0">
                <a:solidFill>
                  <a:srgbClr val="FFFF00"/>
                </a:solidFill>
              </a:rPr>
              <a:t>Mythical Man-month </a:t>
            </a:r>
          </a:p>
          <a:p>
            <a:pPr lvl="1"/>
            <a:r>
              <a:rPr lang="en-US" sz="2400" dirty="0"/>
              <a:t>Designing the UX, the database back-end, and structuring the code in the middle each requires different skill sets</a:t>
            </a:r>
          </a:p>
          <a:p>
            <a:r>
              <a:rPr lang="en-US" sz="2400" dirty="0"/>
              <a:t>Software development projects often fail – they don’t deliver on time, don’t deliver adequate function, don’t scale to required performance levels, or they are buggy and resistant to change.</a:t>
            </a:r>
          </a:p>
          <a:p>
            <a:pPr lvl="1"/>
            <a:r>
              <a:rPr lang="en-US" sz="2400" dirty="0"/>
              <a:t>New development vs. </a:t>
            </a:r>
            <a:r>
              <a:rPr lang="en-US" sz="2400" dirty="0">
                <a:solidFill>
                  <a:srgbClr val="FFFF00"/>
                </a:solidFill>
              </a:rPr>
              <a:t>software maintenance</a:t>
            </a:r>
          </a:p>
          <a:p>
            <a:pPr lvl="1"/>
            <a:r>
              <a:rPr lang="en-US" sz="2400" dirty="0"/>
              <a:t>Learning how someone else’s code works in order to fix it or extend it is more difficult than your writing new code from scratch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4CE3A-8C88-45AA-A849-57E5A7AC22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3936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9600F-A17E-4354-A7AB-0CC2A43A9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3478"/>
            <a:ext cx="9579708" cy="833663"/>
          </a:xfrm>
        </p:spPr>
        <p:txBody>
          <a:bodyPr/>
          <a:lstStyle/>
          <a:p>
            <a:r>
              <a:rPr lang="en-US" dirty="0"/>
              <a:t>Software development is a big business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A4B49-27C8-46B6-8B11-AD7E8F615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55262"/>
            <a:ext cx="7360139" cy="50067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What are the elements of software quality that we recognize? </a:t>
            </a:r>
          </a:p>
          <a:p>
            <a:pPr lvl="1"/>
            <a:r>
              <a:rPr lang="en-US" sz="3000" noProof="1">
                <a:solidFill>
                  <a:srgbClr val="FFFFCC"/>
                </a:solidFill>
              </a:rPr>
              <a:t>Was it delivered on time?</a:t>
            </a:r>
          </a:p>
          <a:p>
            <a:pPr lvl="1"/>
            <a:r>
              <a:rPr lang="en-US" sz="3000" noProof="1">
                <a:solidFill>
                  <a:srgbClr val="FFFFCC"/>
                </a:solidFill>
              </a:rPr>
              <a:t>Did it meet its requirements?</a:t>
            </a:r>
          </a:p>
          <a:p>
            <a:pPr lvl="1"/>
            <a:r>
              <a:rPr lang="en-US" sz="3000" noProof="1">
                <a:solidFill>
                  <a:srgbClr val="FFFFCC"/>
                </a:solidFill>
              </a:rPr>
              <a:t>Was it difficult to use?</a:t>
            </a:r>
          </a:p>
          <a:p>
            <a:pPr lvl="1"/>
            <a:r>
              <a:rPr lang="en-US" sz="3000" noProof="1">
                <a:solidFill>
                  <a:srgbClr val="FFFFCC"/>
                </a:solidFill>
              </a:rPr>
              <a:t>Was it buggy or difficult to maintain?</a:t>
            </a:r>
          </a:p>
          <a:p>
            <a:pPr lvl="1"/>
            <a:r>
              <a:rPr lang="en-US" sz="3000" noProof="1">
                <a:solidFill>
                  <a:srgbClr val="FFFFCC"/>
                </a:solidFill>
              </a:rPr>
              <a:t>Was it adopted?</a:t>
            </a:r>
          </a:p>
          <a:p>
            <a:pPr lvl="1"/>
            <a:r>
              <a:rPr lang="en-US" sz="3000" noProof="1">
                <a:solidFill>
                  <a:srgbClr val="FFFFCC"/>
                </a:solidFill>
              </a:rPr>
              <a:t>Did it fulfill expectations?</a:t>
            </a:r>
          </a:p>
          <a:p>
            <a:pPr lvl="1"/>
            <a:endParaRPr lang="en-US" sz="3000" noProof="1">
              <a:solidFill>
                <a:srgbClr val="FFFF00"/>
              </a:solidFill>
            </a:endParaRPr>
          </a:p>
          <a:p>
            <a:pPr marL="457200" lvl="1" indent="0" algn="ctr">
              <a:buNone/>
            </a:pPr>
            <a:r>
              <a:rPr lang="en-US" sz="3200" noProof="1"/>
              <a:t>Does it generate adequate revenue?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4CE3A-8C88-45AA-A849-57E5A7AC22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66ED29-83DC-44EA-AB43-DF63B6EAC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467561" y="3596722"/>
            <a:ext cx="3505608" cy="272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9887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9600F-A17E-4354-A7AB-0CC2A43A9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192" y="107981"/>
            <a:ext cx="10298723" cy="1449216"/>
          </a:xfrm>
        </p:spPr>
        <p:txBody>
          <a:bodyPr/>
          <a:lstStyle/>
          <a:p>
            <a:r>
              <a:rPr lang="en-US" dirty="0"/>
              <a:t>Software development methodologies (SDM)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A4B49-27C8-46B6-8B11-AD7E8F615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192" y="1883508"/>
            <a:ext cx="7189177" cy="46579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noProof="1">
                <a:solidFill>
                  <a:srgbClr val="FFFF00"/>
                </a:solidFill>
              </a:rPr>
              <a:t>New SDM paradigms emerge from time to time to address very specific problems that large scale software development efforts seem to encounter, often in response to innovation and technological change.</a:t>
            </a:r>
          </a:p>
          <a:p>
            <a:r>
              <a:rPr lang="en-US" sz="2800" noProof="1">
                <a:solidFill>
                  <a:srgbClr val="FFFF00"/>
                </a:solidFill>
              </a:rPr>
              <a:t>e.g., on-screen IDE programming replaces annotated source program listings</a:t>
            </a:r>
          </a:p>
          <a:p>
            <a:pPr lvl="1"/>
            <a:r>
              <a:rPr lang="en-US" sz="2600" noProof="1">
                <a:solidFill>
                  <a:srgbClr val="FFFF00"/>
                </a:solidFill>
              </a:rPr>
              <a:t>“Hungarian” naming convention for tagging variable types </a:t>
            </a:r>
          </a:p>
          <a:p>
            <a:pPr lvl="1"/>
            <a:r>
              <a:rPr lang="en-US" sz="2600" noProof="1">
                <a:solidFill>
                  <a:srgbClr val="FFFF00"/>
                </a:solidFill>
              </a:rPr>
              <a:t>obsoleted by IDE “intellisense”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4CE3A-8C88-45AA-A849-57E5A7AC22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8BE1C0-FA32-46C9-AEFE-423E1C9BB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20111384" flipH="1">
            <a:off x="7867820" y="3032664"/>
            <a:ext cx="4784513" cy="281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3282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66ED29-83DC-44EA-AB43-DF63B6EAC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467561" y="3596722"/>
            <a:ext cx="3505608" cy="27278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99600F-A17E-4354-A7AB-0CC2A43A9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5997"/>
            <a:ext cx="9579708" cy="833663"/>
          </a:xfrm>
        </p:spPr>
        <p:txBody>
          <a:bodyPr/>
          <a:lstStyle/>
          <a:p>
            <a:r>
              <a:rPr lang="en-US" dirty="0"/>
              <a:t>Software Engineering is a new discipline…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A4B49-27C8-46B6-8B11-AD7E8F615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9292"/>
            <a:ext cx="11134969" cy="5092711"/>
          </a:xfrm>
        </p:spPr>
        <p:txBody>
          <a:bodyPr>
            <a:normAutofit/>
          </a:bodyPr>
          <a:lstStyle/>
          <a:p>
            <a:r>
              <a:rPr lang="en-US" sz="2400" dirty="0"/>
              <a:t>This is a new discipline. We are still learning how to build quality software. Here’s are some of things that people have tried:</a:t>
            </a:r>
          </a:p>
          <a:p>
            <a:r>
              <a:rPr lang="en-US" sz="2800" noProof="1">
                <a:solidFill>
                  <a:srgbClr val="FFFF00"/>
                </a:solidFill>
              </a:rPr>
              <a:t>DevOps</a:t>
            </a:r>
          </a:p>
          <a:p>
            <a:r>
              <a:rPr lang="en-US" sz="2800" noProof="1">
                <a:solidFill>
                  <a:srgbClr val="FFFF00"/>
                </a:solidFill>
              </a:rPr>
              <a:t>Continuous integration</a:t>
            </a:r>
          </a:p>
          <a:p>
            <a:r>
              <a:rPr lang="en-US" sz="2800" noProof="1">
                <a:solidFill>
                  <a:srgbClr val="FFFF00"/>
                </a:solidFill>
              </a:rPr>
              <a:t>Agile</a:t>
            </a:r>
          </a:p>
          <a:p>
            <a:r>
              <a:rPr lang="en-US" sz="2800" noProof="1">
                <a:solidFill>
                  <a:srgbClr val="FFFF00"/>
                </a:solidFill>
              </a:rPr>
              <a:t>Prototyping; Rapid Application Development (RAD)</a:t>
            </a:r>
          </a:p>
          <a:p>
            <a:r>
              <a:rPr lang="en-US" sz="2800" noProof="1">
                <a:solidFill>
                  <a:srgbClr val="FFFF00"/>
                </a:solidFill>
              </a:rPr>
              <a:t>Object-oriented design</a:t>
            </a:r>
          </a:p>
          <a:p>
            <a:r>
              <a:rPr lang="en-US" sz="2800" noProof="1">
                <a:solidFill>
                  <a:srgbClr val="FFFF00"/>
                </a:solidFill>
              </a:rPr>
              <a:t>Software layers &amp; Design Patterns</a:t>
            </a:r>
          </a:p>
          <a:p>
            <a:r>
              <a:rPr lang="en-US" sz="2800" noProof="1">
                <a:solidFill>
                  <a:srgbClr val="FFFF00"/>
                </a:solidFill>
              </a:rPr>
              <a:t>Components and re-usable code</a:t>
            </a:r>
          </a:p>
          <a:p>
            <a:r>
              <a:rPr lang="en-US" sz="2800" noProof="1">
                <a:solidFill>
                  <a:srgbClr val="FFFF00"/>
                </a:solidFill>
              </a:rPr>
              <a:t>Structured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4CE3A-8C88-45AA-A849-57E5A7AC22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6731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4CE3A-8C88-45AA-A849-57E5A7AC22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46</a:t>
            </a:fld>
            <a:endParaRPr lang="en-US" dirty="0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3B94038B-671C-4511-B043-B2EBA06403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606864"/>
              </p:ext>
            </p:extLst>
          </p:nvPr>
        </p:nvGraphicFramePr>
        <p:xfrm>
          <a:off x="359507" y="1210355"/>
          <a:ext cx="11472985" cy="55168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525134">
                  <a:extLst>
                    <a:ext uri="{9D8B030D-6E8A-4147-A177-3AD203B41FA5}">
                      <a16:colId xmlns:a16="http://schemas.microsoft.com/office/drawing/2014/main" val="3167124503"/>
                    </a:ext>
                  </a:extLst>
                </a:gridCol>
                <a:gridCol w="6947851">
                  <a:extLst>
                    <a:ext uri="{9D8B030D-6E8A-4147-A177-3AD203B41FA5}">
                      <a16:colId xmlns:a16="http://schemas.microsoft.com/office/drawing/2014/main" val="1279801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SDM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/>
                        <a:t>Problems that the SDM tries to address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886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noProof="1"/>
                        <a:t>DevOps</a:t>
                      </a:r>
                      <a:endParaRPr lang="en-US" sz="2400" noProof="1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24 x 7 networked operations; dev skills are needed to fix critical bugs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1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noProof="1"/>
                        <a:t>Continuous integration</a:t>
                      </a:r>
                      <a:endParaRPr lang="en-US" sz="2400" noProof="1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Resolve conflicts associated with multiple teams checking in code developed in isolated branches more frequently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181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noProof="1"/>
                        <a:t>Agile</a:t>
                      </a:r>
                      <a:endParaRPr lang="en-US" sz="2400" noProof="1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Adjust to rapidly changing requirements; Time to market; Fail faster paradigm; shortfall in critical communication skills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32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noProof="1"/>
                        <a:t>Object-oriented design</a:t>
                      </a:r>
                      <a:endParaRPr lang="en-US" sz="2400" noProof="1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Minimize side effects from re-</a:t>
                      </a:r>
                      <a:r>
                        <a:rPr lang="en-US" sz="2000" dirty="0" err="1"/>
                        <a:t>usuable</a:t>
                      </a:r>
                      <a:r>
                        <a:rPr lang="en-US" sz="2000" dirty="0"/>
                        <a:t>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900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noProof="1">
                          <a:solidFill>
                            <a:schemeClr val="tx1"/>
                          </a:solidFill>
                        </a:rPr>
                        <a:t>RAD; Prototyping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Leverage software </a:t>
                      </a:r>
                      <a:r>
                        <a:rPr lang="en-US" sz="2000" dirty="0" err="1"/>
                        <a:t>librariues</a:t>
                      </a:r>
                      <a:r>
                        <a:rPr lang="en-US" sz="2000" dirty="0"/>
                        <a:t> &amp; other pluggable components; 4</a:t>
                      </a:r>
                      <a:r>
                        <a:rPr lang="en-US" sz="2000" baseline="30000" dirty="0"/>
                        <a:t>th</a:t>
                      </a:r>
                      <a:r>
                        <a:rPr lang="en-US" sz="2000" dirty="0"/>
                        <a:t> generation programming languages; Fail faster paradigm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023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noProof="1"/>
                        <a:t>Layers &amp; other design Patterns</a:t>
                      </a:r>
                      <a:endParaRPr lang="en-US" sz="2400" noProof="1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Benefit from past mistakes; don’t keep re-inventing the wheel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6333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noProof="1"/>
                        <a:t>Components and other re-usable code libraries</a:t>
                      </a:r>
                      <a:endParaRPr lang="en-US" sz="2400" noProof="1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Potential to build complex systems more efficiently by re-use of reliable components; Build vs. Buy decisions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410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noProof="1"/>
                        <a:t>Structured code &amp; design</a:t>
                      </a:r>
                      <a:endParaRPr lang="en-US" sz="2400" noProof="1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Spaghetti code difficult to maintain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231080"/>
                  </a:ext>
                </a:extLst>
              </a:tr>
            </a:tbl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A8185869-B7BA-4CDE-A327-863492191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638" y="131427"/>
            <a:ext cx="10298723" cy="923650"/>
          </a:xfrm>
        </p:spPr>
        <p:txBody>
          <a:bodyPr/>
          <a:lstStyle/>
          <a:p>
            <a:r>
              <a:rPr lang="en-US" dirty="0"/>
              <a:t>Software development methodologies (SDM)</a:t>
            </a:r>
          </a:p>
        </p:txBody>
      </p:sp>
    </p:spTree>
    <p:extLst>
      <p:ext uri="{BB962C8B-B14F-4D97-AF65-F5344CB8AC3E}">
        <p14:creationId xmlns:p14="http://schemas.microsoft.com/office/powerpoint/2010/main" val="14742574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34DE9-1653-4F9E-B307-C53A27B218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DC474-28A0-4CB0-BCE0-A79B380EE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785" y="1596472"/>
            <a:ext cx="5361353" cy="5125003"/>
          </a:xfrm>
        </p:spPr>
        <p:txBody>
          <a:bodyPr>
            <a:normAutofit/>
          </a:bodyPr>
          <a:lstStyle/>
          <a:p>
            <a:r>
              <a:rPr lang="en-US" sz="2400" dirty="0"/>
              <a:t>Originally, all software was developed by in-house staff, by the hardware vendor, or by 3</a:t>
            </a:r>
            <a:r>
              <a:rPr lang="en-US" sz="2400" baseline="30000" dirty="0"/>
              <a:t>rd</a:t>
            </a:r>
            <a:r>
              <a:rPr lang="en-US" sz="2400" dirty="0"/>
              <a:t> party consultants doing work for hire</a:t>
            </a:r>
          </a:p>
          <a:p>
            <a:pPr lvl="1"/>
            <a:r>
              <a:rPr lang="en-US" sz="2000" dirty="0"/>
              <a:t>Packaged Software developed by the federal government &amp; placed in the public domain </a:t>
            </a:r>
          </a:p>
          <a:p>
            <a:r>
              <a:rPr lang="en-US" sz="2400" dirty="0"/>
              <a:t>Independent Software Vendors (ISVs) emerged in the 1970s</a:t>
            </a:r>
          </a:p>
          <a:p>
            <a:pPr lvl="1"/>
            <a:r>
              <a:rPr lang="en-US" sz="2000" dirty="0"/>
              <a:t>Programmer productivity utilities</a:t>
            </a:r>
          </a:p>
          <a:p>
            <a:pPr lvl="1"/>
            <a:r>
              <a:rPr lang="en-US" sz="2000" dirty="0"/>
              <a:t>Data center management utilities</a:t>
            </a:r>
          </a:p>
          <a:p>
            <a:pPr lvl="1"/>
            <a:r>
              <a:rPr lang="en-US" sz="2000" dirty="0"/>
              <a:t>Financial accounting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ISVs often began life as consultants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2400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6730B0F-71FD-4387-BE56-22D4EE45F3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4946180"/>
              </p:ext>
            </p:extLst>
          </p:nvPr>
        </p:nvGraphicFramePr>
        <p:xfrm>
          <a:off x="4902069" y="37282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itle 14">
            <a:extLst>
              <a:ext uri="{FF2B5EF4-FFF2-40B4-BE49-F238E27FC236}">
                <a16:creationId xmlns:a16="http://schemas.microsoft.com/office/drawing/2014/main" id="{8F26C7EC-8BD1-4663-874A-0A8388F45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4708" y="17985"/>
            <a:ext cx="7330831" cy="1326105"/>
          </a:xfrm>
        </p:spPr>
        <p:txBody>
          <a:bodyPr/>
          <a:lstStyle/>
          <a:p>
            <a:r>
              <a:rPr lang="en-US" dirty="0"/>
              <a:t>Software Development Life Cycle</a:t>
            </a:r>
          </a:p>
        </p:txBody>
      </p:sp>
    </p:spTree>
    <p:extLst>
      <p:ext uri="{BB962C8B-B14F-4D97-AF65-F5344CB8AC3E}">
        <p14:creationId xmlns:p14="http://schemas.microsoft.com/office/powerpoint/2010/main" val="38798042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34DE9-1653-4F9E-B307-C53A27B218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DC474-28A0-4CB0-BCE0-A79B380EE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472"/>
            <a:ext cx="4616938" cy="5125003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endParaRPr lang="en-US" sz="2400" dirty="0"/>
          </a:p>
          <a:p>
            <a:pPr lvl="1"/>
            <a:endParaRPr lang="en-US" sz="2400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6730B0F-71FD-4387-BE56-22D4EE45F3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8164431"/>
              </p:ext>
            </p:extLst>
          </p:nvPr>
        </p:nvGraphicFramePr>
        <p:xfrm>
          <a:off x="-1" y="254691"/>
          <a:ext cx="8143631" cy="6466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le 14">
            <a:extLst>
              <a:ext uri="{FF2B5EF4-FFF2-40B4-BE49-F238E27FC236}">
                <a16:creationId xmlns:a16="http://schemas.microsoft.com/office/drawing/2014/main" id="{93A990F9-A6F6-49C6-8E46-D056249CC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1354" y="254691"/>
            <a:ext cx="4103078" cy="661308"/>
          </a:xfrm>
        </p:spPr>
        <p:txBody>
          <a:bodyPr/>
          <a:lstStyle/>
          <a:p>
            <a:r>
              <a:rPr lang="en-US" sz="3200" dirty="0"/>
              <a:t>Waterfall methodology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36533B-409B-4537-A529-7971BEE67CE6}"/>
              </a:ext>
            </a:extLst>
          </p:cNvPr>
          <p:cNvSpPr txBox="1"/>
          <p:nvPr/>
        </p:nvSpPr>
        <p:spPr>
          <a:xfrm>
            <a:off x="8220481" y="1238080"/>
            <a:ext cx="363936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 theory, application development was to proceed in a series of orderly, distinct phases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Programmers lack domain-specific knowledge about the application’s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During acceptance testing, the end user would find flaws in the implementation where the end result did not conform to the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In practice, dealing with </a:t>
            </a:r>
            <a:r>
              <a:rPr lang="en-US" sz="2400" dirty="0">
                <a:solidFill>
                  <a:srgbClr val="FFFF00"/>
                </a:solidFill>
              </a:rPr>
              <a:t>changing requirements </a:t>
            </a:r>
            <a:r>
              <a:rPr lang="en-US" sz="2400" dirty="0">
                <a:solidFill>
                  <a:schemeClr val="bg1"/>
                </a:solidFill>
              </a:rPr>
              <a:t>was a huge problem!</a:t>
            </a:r>
          </a:p>
        </p:txBody>
      </p:sp>
    </p:spTree>
    <p:extLst>
      <p:ext uri="{BB962C8B-B14F-4D97-AF65-F5344CB8AC3E}">
        <p14:creationId xmlns:p14="http://schemas.microsoft.com/office/powerpoint/2010/main" val="14621990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34DE9-1653-4F9E-B307-C53A27B218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DC474-28A0-4CB0-BCE0-A79B380EE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785" y="1100668"/>
            <a:ext cx="6823482" cy="5620807"/>
          </a:xfrm>
        </p:spPr>
        <p:txBody>
          <a:bodyPr>
            <a:normAutofit/>
          </a:bodyPr>
          <a:lstStyle/>
          <a:p>
            <a:r>
              <a:rPr lang="en-US" sz="2400" dirty="0"/>
              <a:t>Independent Software Vendors (ISVs) adopted a different set of processes around a </a:t>
            </a:r>
            <a:r>
              <a:rPr lang="en-US" sz="2400" dirty="0">
                <a:solidFill>
                  <a:srgbClr val="FFFF00"/>
                </a:solidFill>
              </a:rPr>
              <a:t>continuous improvement</a:t>
            </a:r>
            <a:r>
              <a:rPr lang="en-US" sz="2400" dirty="0"/>
              <a:t> model.</a:t>
            </a:r>
          </a:p>
          <a:p>
            <a:r>
              <a:rPr lang="en-US" sz="2400" dirty="0"/>
              <a:t>Too risky to undertake big development projects with long lead times</a:t>
            </a:r>
          </a:p>
          <a:p>
            <a:r>
              <a:rPr lang="en-US" sz="2400" dirty="0"/>
              <a:t>Accepted the reality that their software will never attain a finished form, but needs to keep evolving towards that goal</a:t>
            </a:r>
          </a:p>
          <a:p>
            <a:r>
              <a:rPr lang="en-US" sz="2400" dirty="0"/>
              <a:t>Requirements are always contingent; all the software that fits; </a:t>
            </a:r>
          </a:p>
          <a:p>
            <a:r>
              <a:rPr lang="en-US" sz="2400" dirty="0"/>
              <a:t>Release early and often; powered by the “maintenance” revenue stream</a:t>
            </a:r>
          </a:p>
          <a:p>
            <a:r>
              <a:rPr lang="en-US" sz="2400" dirty="0"/>
              <a:t>They cultivated domain-specific expertise in-house </a:t>
            </a:r>
            <a:r>
              <a:rPr lang="en-US" sz="2400" dirty="0">
                <a:sym typeface="Wingdings" panose="05000000000000000000" pitchFamily="2" charset="2"/>
              </a:rPr>
              <a:t> Architects &amp; Product Managers</a:t>
            </a:r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2400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6730B0F-71FD-4387-BE56-22D4EE45F3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2831581"/>
              </p:ext>
            </p:extLst>
          </p:nvPr>
        </p:nvGraphicFramePr>
        <p:xfrm>
          <a:off x="6736862" y="2255430"/>
          <a:ext cx="5361353" cy="41060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itle 14">
            <a:extLst>
              <a:ext uri="{FF2B5EF4-FFF2-40B4-BE49-F238E27FC236}">
                <a16:creationId xmlns:a16="http://schemas.microsoft.com/office/drawing/2014/main" id="{8F26C7EC-8BD1-4663-874A-0A8388F45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59" y="136525"/>
            <a:ext cx="7330831" cy="772107"/>
          </a:xfrm>
        </p:spPr>
        <p:txBody>
          <a:bodyPr/>
          <a:lstStyle/>
          <a:p>
            <a:r>
              <a:rPr lang="en-US" dirty="0"/>
              <a:t>Continuous Improvement model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B295C76-D744-45BB-AFFD-F690C348D0AB}"/>
              </a:ext>
            </a:extLst>
          </p:cNvPr>
          <p:cNvSpPr/>
          <p:nvPr/>
        </p:nvSpPr>
        <p:spPr>
          <a:xfrm>
            <a:off x="9215967" y="1024167"/>
            <a:ext cx="1617133" cy="9906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Bug Fixes</a:t>
            </a:r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9265AC00-C999-4F9F-B417-1D66F43D39C0}"/>
              </a:ext>
            </a:extLst>
          </p:cNvPr>
          <p:cNvSpPr/>
          <p:nvPr/>
        </p:nvSpPr>
        <p:spPr>
          <a:xfrm>
            <a:off x="10295467" y="1596472"/>
            <a:ext cx="1388533" cy="3339595"/>
          </a:xfrm>
          <a:prstGeom prst="arc">
            <a:avLst/>
          </a:prstGeom>
          <a:ln w="38100">
            <a:solidFill>
              <a:srgbClr val="FFFF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685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A5DA89-95DB-4400-B1C1-F87B64A73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831" y="290030"/>
            <a:ext cx="6452937" cy="833663"/>
          </a:xfrm>
        </p:spPr>
        <p:txBody>
          <a:bodyPr/>
          <a:lstStyle/>
          <a:p>
            <a:r>
              <a:rPr lang="en-US" dirty="0"/>
              <a:t>The software design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603F0-35E7-47EB-A895-76D6545C57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</a:t>
            </a:r>
            <a:fld id="{4A9B5881-4007-4345-955A-79C2656F0C4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E24DEB-E198-42A4-8226-F9BD75A01EA8}"/>
              </a:ext>
            </a:extLst>
          </p:cNvPr>
          <p:cNvSpPr/>
          <p:nvPr/>
        </p:nvSpPr>
        <p:spPr>
          <a:xfrm>
            <a:off x="360431" y="1489483"/>
            <a:ext cx="7776412" cy="50519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Good designs evolve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They emerge, building block by building block, layer by layer, from a process of continuous improvement in response to both new information and new requirements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Many good ideas do not survive their collision with the reality of software development.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Treat design decisions as provisional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The final design inevitably will diverge from the original spec.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CAE4FA-3716-4FF3-BE3D-E23610B28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51690" y="290030"/>
            <a:ext cx="3846562" cy="264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556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34DE9-1653-4F9E-B307-C53A27B218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DC474-28A0-4CB0-BCE0-A79B380EE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784" y="1100668"/>
            <a:ext cx="9010111" cy="56208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How to structure a large scale development project using a </a:t>
            </a:r>
            <a:r>
              <a:rPr lang="en-US" dirty="0">
                <a:solidFill>
                  <a:srgbClr val="FFFF00"/>
                </a:solidFill>
              </a:rPr>
              <a:t>continuous improvement</a:t>
            </a:r>
            <a:r>
              <a:rPr lang="en-US" dirty="0"/>
              <a:t> model.</a:t>
            </a:r>
          </a:p>
          <a:p>
            <a:r>
              <a:rPr lang="en-US" sz="2800" dirty="0"/>
              <a:t>In order to ship in a reasonable time frame, some compromise is inevitable. </a:t>
            </a:r>
          </a:p>
          <a:p>
            <a:r>
              <a:rPr lang="en-US" sz="2800" dirty="0"/>
              <a:t>Target the minimum (commercial) requirements for acceptance of an initial release. </a:t>
            </a:r>
          </a:p>
          <a:p>
            <a:pPr lvl="1"/>
            <a:r>
              <a:rPr lang="en-US" dirty="0"/>
              <a:t>Are there competitive issues?</a:t>
            </a:r>
          </a:p>
          <a:p>
            <a:r>
              <a:rPr lang="en-US" sz="2800" dirty="0"/>
              <a:t>Plan ahead! Put an architecture in place that is adequate and flexible enough for the next several releases. </a:t>
            </a:r>
          </a:p>
          <a:p>
            <a:r>
              <a:rPr lang="en-US" sz="2400" dirty="0"/>
              <a:t>Don’t spend too much time building something provisional in one release that you know you are going to have replace in a subsequent release. 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8F26C7EC-8BD1-4663-874A-0A8388F45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59" y="136525"/>
            <a:ext cx="7330831" cy="772107"/>
          </a:xfrm>
        </p:spPr>
        <p:txBody>
          <a:bodyPr/>
          <a:lstStyle/>
          <a:p>
            <a:r>
              <a:rPr lang="en-US" dirty="0"/>
              <a:t>Continuous Improvement model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574184-E34D-45DD-B2B4-7FE9656EF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9691891" y="200025"/>
            <a:ext cx="2190750" cy="32289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25B6106-16C8-417E-8EB6-6AEBE87BB398}"/>
              </a:ext>
            </a:extLst>
          </p:cNvPr>
          <p:cNvSpPr txBox="1"/>
          <p:nvPr/>
        </p:nvSpPr>
        <p:spPr>
          <a:xfrm>
            <a:off x="9691891" y="4074695"/>
            <a:ext cx="2066972" cy="1938992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FF00"/>
                </a:solidFill>
              </a:rPr>
              <a:t>Rinse </a:t>
            </a:r>
          </a:p>
          <a:p>
            <a:pPr algn="ctr"/>
            <a:r>
              <a:rPr lang="en-US" sz="4000" dirty="0">
                <a:solidFill>
                  <a:srgbClr val="FFFF00"/>
                </a:solidFill>
              </a:rPr>
              <a:t>&amp;</a:t>
            </a:r>
          </a:p>
          <a:p>
            <a:pPr algn="ctr"/>
            <a:r>
              <a:rPr lang="en-US" sz="4000" dirty="0">
                <a:solidFill>
                  <a:srgbClr val="FFFF00"/>
                </a:solidFill>
              </a:rPr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18005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34DE9-1653-4F9E-B307-C53A27B218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DC474-28A0-4CB0-BCE0-A79B380EE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783" y="1100668"/>
            <a:ext cx="9026153" cy="56208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How to structure a large scale development project using a </a:t>
            </a:r>
            <a:r>
              <a:rPr lang="en-US" sz="2800" dirty="0">
                <a:solidFill>
                  <a:srgbClr val="FFFF00"/>
                </a:solidFill>
              </a:rPr>
              <a:t>continuous improvement</a:t>
            </a:r>
            <a:r>
              <a:rPr lang="en-US" sz="2800" dirty="0"/>
              <a:t> model.</a:t>
            </a:r>
          </a:p>
          <a:p>
            <a:pPr marL="0" indent="0" algn="ctr">
              <a:buNone/>
            </a:pPr>
            <a:r>
              <a:rPr lang="en-US" dirty="0"/>
              <a:t>Risk management</a:t>
            </a:r>
            <a:endParaRPr lang="en-US" sz="2800" dirty="0"/>
          </a:p>
          <a:p>
            <a:r>
              <a:rPr lang="en-US" sz="2800" dirty="0"/>
              <a:t>Use scouting in advance of the coding phase to assess the riskiest aspects of the project </a:t>
            </a:r>
          </a:p>
          <a:p>
            <a:r>
              <a:rPr lang="en-US" sz="2800" dirty="0"/>
              <a:t>Schedule tasks so that key dependencies and other high risk factors are addressed first</a:t>
            </a:r>
          </a:p>
          <a:p>
            <a:r>
              <a:rPr lang="en-US" sz="2800" dirty="0"/>
              <a:t>Schedule tasks so that developers at the right experience and skill level are matched to the right tasks</a:t>
            </a:r>
          </a:p>
          <a:p>
            <a:pPr lvl="1"/>
            <a:r>
              <a:rPr lang="en-US" dirty="0"/>
              <a:t>Automated project management scheduling tools do not understand this dependency!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8F26C7EC-8BD1-4663-874A-0A8388F45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59" y="136525"/>
            <a:ext cx="7330831" cy="772107"/>
          </a:xfrm>
        </p:spPr>
        <p:txBody>
          <a:bodyPr/>
          <a:lstStyle/>
          <a:p>
            <a:r>
              <a:rPr lang="en-US" dirty="0"/>
              <a:t>Continuous Improvement model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574184-E34D-45DD-B2B4-7FE9656EF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9691891" y="200025"/>
            <a:ext cx="219075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0438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34DE9-1653-4F9E-B307-C53A27B218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DC474-28A0-4CB0-BCE0-A79B380EE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784" y="1100669"/>
            <a:ext cx="9042195" cy="472261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How to structure a large scale development project using a </a:t>
            </a:r>
            <a:r>
              <a:rPr lang="en-US" sz="2800" dirty="0">
                <a:solidFill>
                  <a:srgbClr val="FFFF00"/>
                </a:solidFill>
              </a:rPr>
              <a:t>continuous improvement</a:t>
            </a:r>
            <a:r>
              <a:rPr lang="en-US" sz="2800" dirty="0"/>
              <a:t> model.</a:t>
            </a:r>
          </a:p>
          <a:p>
            <a:r>
              <a:rPr lang="en-US" sz="2800" dirty="0"/>
              <a:t>Be bold; be aggressive. </a:t>
            </a:r>
          </a:p>
          <a:p>
            <a:pPr lvl="1"/>
            <a:r>
              <a:rPr lang="en-US" sz="2400" dirty="0"/>
              <a:t>Begin the coding phase for every release very expansively. </a:t>
            </a:r>
          </a:p>
          <a:p>
            <a:r>
              <a:rPr lang="en-US" sz="2800" dirty="0"/>
              <a:t>Be realistic. </a:t>
            </a:r>
          </a:p>
          <a:p>
            <a:pPr lvl="1"/>
            <a:r>
              <a:rPr lang="en-US" sz="2400" dirty="0"/>
              <a:t>Approximately, ½-way through coding, begin to scale back expectations and start to consider cutting back non-essential features</a:t>
            </a:r>
          </a:p>
          <a:p>
            <a:r>
              <a:rPr lang="en-US" sz="2800" dirty="0"/>
              <a:t>Be ruthless.</a:t>
            </a:r>
          </a:p>
          <a:p>
            <a:pPr lvl="1"/>
            <a:r>
              <a:rPr lang="en-US" sz="2400" dirty="0"/>
              <a:t>When you only have ~¼ of the time remaining, cut back any features that present a risk they will not be done in time</a:t>
            </a:r>
          </a:p>
          <a:p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8F26C7EC-8BD1-4663-874A-0A8388F45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59" y="136525"/>
            <a:ext cx="7330831" cy="772107"/>
          </a:xfrm>
        </p:spPr>
        <p:txBody>
          <a:bodyPr/>
          <a:lstStyle/>
          <a:p>
            <a:r>
              <a:rPr lang="en-US" dirty="0"/>
              <a:t>Continuous Improvement model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574184-E34D-45DD-B2B4-7FE9656EF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9691891" y="200025"/>
            <a:ext cx="2190750" cy="32289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060A32-6E2B-4B4F-9802-72AB9A60D847}"/>
              </a:ext>
            </a:extLst>
          </p:cNvPr>
          <p:cNvSpPr txBox="1"/>
          <p:nvPr/>
        </p:nvSpPr>
        <p:spPr>
          <a:xfrm>
            <a:off x="225138" y="6015322"/>
            <a:ext cx="11128662" cy="52322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Microsoft “Shiproom” process: “Tell” mode transitions to “Ask” mode</a:t>
            </a:r>
          </a:p>
        </p:txBody>
      </p:sp>
    </p:spTree>
    <p:extLst>
      <p:ext uri="{BB962C8B-B14F-4D97-AF65-F5344CB8AC3E}">
        <p14:creationId xmlns:p14="http://schemas.microsoft.com/office/powerpoint/2010/main" val="408574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855392-9FED-4979-8AC6-A73037648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4856"/>
            <a:ext cx="8177464" cy="1326105"/>
          </a:xfrm>
        </p:spPr>
        <p:txBody>
          <a:bodyPr/>
          <a:lstStyle/>
          <a:p>
            <a:r>
              <a:rPr lang="en-US" dirty="0"/>
              <a:t>Object-oriented programming (OOP)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34DE9-1653-4F9E-B307-C53A27B218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DC474-28A0-4CB0-BCE0-A79B380EE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7960"/>
            <a:ext cx="8177463" cy="4753515"/>
          </a:xfrm>
        </p:spPr>
        <p:txBody>
          <a:bodyPr>
            <a:normAutofit/>
          </a:bodyPr>
          <a:lstStyle/>
          <a:p>
            <a:pPr marL="457200" lvl="1" indent="0" algn="ctr">
              <a:buNone/>
            </a:pPr>
            <a:r>
              <a:rPr lang="en-US" sz="3600" dirty="0"/>
              <a:t>What is an Object?</a:t>
            </a:r>
          </a:p>
          <a:p>
            <a:r>
              <a:rPr lang="en-US" sz="2400" dirty="0"/>
              <a:t>An Object in a language that supports OOP is a container for both data (Properties) and code (Methods) that operates on that data. This is known as </a:t>
            </a:r>
            <a:r>
              <a:rPr lang="en-US" sz="2400" dirty="0">
                <a:solidFill>
                  <a:srgbClr val="FFFF00"/>
                </a:solidFill>
              </a:rPr>
              <a:t>encapsulation</a:t>
            </a:r>
            <a:r>
              <a:rPr lang="en-US" sz="2400" dirty="0"/>
              <a:t>.</a:t>
            </a:r>
          </a:p>
          <a:p>
            <a:r>
              <a:rPr lang="en-US" sz="2400" dirty="0"/>
              <a:t>Typically, the language runtime provides a number of predefined Objects</a:t>
            </a:r>
          </a:p>
          <a:p>
            <a:r>
              <a:rPr lang="en-US" sz="2400" dirty="0"/>
              <a:t>Use a </a:t>
            </a:r>
            <a:r>
              <a:rPr lang="en-US" sz="2400" dirty="0">
                <a:solidFill>
                  <a:srgbClr val="FFFF00"/>
                </a:solidFill>
              </a:rPr>
              <a:t>Class</a:t>
            </a:r>
            <a:r>
              <a:rPr lang="en-US" sz="2400" dirty="0"/>
              <a:t> statement to define a new </a:t>
            </a:r>
            <a:r>
              <a:rPr lang="en-US" sz="2400" dirty="0">
                <a:solidFill>
                  <a:srgbClr val="FFFF00"/>
                </a:solidFill>
              </a:rPr>
              <a:t>type</a:t>
            </a:r>
            <a:r>
              <a:rPr lang="en-US" sz="2400" dirty="0"/>
              <a:t> of Object</a:t>
            </a:r>
          </a:p>
          <a:p>
            <a:r>
              <a:rPr lang="en-US" sz="2400" dirty="0"/>
              <a:t>An Object has a </a:t>
            </a:r>
            <a:r>
              <a:rPr lang="en-US" sz="2400" dirty="0">
                <a:solidFill>
                  <a:srgbClr val="FFFF00"/>
                </a:solidFill>
              </a:rPr>
              <a:t>Constructor</a:t>
            </a:r>
            <a:r>
              <a:rPr lang="en-US" sz="2400" dirty="0"/>
              <a:t> method that allows a caller to create a new instance of that type of Object.</a:t>
            </a:r>
          </a:p>
          <a:p>
            <a:r>
              <a:rPr lang="en-US" sz="2400" dirty="0"/>
              <a:t>Objects can be nested inside other objects.</a:t>
            </a:r>
          </a:p>
        </p:txBody>
      </p:sp>
    </p:spTree>
    <p:extLst>
      <p:ext uri="{BB962C8B-B14F-4D97-AF65-F5344CB8AC3E}">
        <p14:creationId xmlns:p14="http://schemas.microsoft.com/office/powerpoint/2010/main" val="20937770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855392-9FED-4979-8AC6-A73037648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4856"/>
            <a:ext cx="8177464" cy="1326105"/>
          </a:xfrm>
        </p:spPr>
        <p:txBody>
          <a:bodyPr/>
          <a:lstStyle/>
          <a:p>
            <a:r>
              <a:rPr lang="en-US" dirty="0"/>
              <a:t>Object-oriented programming (OOP)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34DE9-1653-4F9E-B307-C53A27B218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DC474-28A0-4CB0-BCE0-A79B380EE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7960"/>
            <a:ext cx="8177463" cy="4753515"/>
          </a:xfrm>
        </p:spPr>
        <p:txBody>
          <a:bodyPr>
            <a:normAutofit/>
          </a:bodyPr>
          <a:lstStyle/>
          <a:p>
            <a:pPr marL="457200" lvl="1" indent="0" algn="ctr">
              <a:buNone/>
            </a:pPr>
            <a:r>
              <a:rPr lang="en-US" sz="3600" dirty="0"/>
              <a:t>What is an Object?</a:t>
            </a:r>
          </a:p>
          <a:p>
            <a:pPr lvl="1"/>
            <a:endParaRPr lang="en-US" sz="2400" dirty="0"/>
          </a:p>
          <a:p>
            <a:r>
              <a:rPr lang="en-US" sz="2400" dirty="0"/>
              <a:t>An instance of an Object has a public surface that defines the Properties a caller can access and the Methods that can be called, once an Object instance is created.</a:t>
            </a:r>
          </a:p>
          <a:p>
            <a:r>
              <a:rPr lang="en-US" sz="2400" dirty="0"/>
              <a:t>An instance of an Object can also contain private data not available for the caller to access, along with private Methods available only for use internally within the Object instance.</a:t>
            </a:r>
          </a:p>
          <a:p>
            <a:r>
              <a:rPr lang="en-US" sz="2400" dirty="0"/>
              <a:t>The </a:t>
            </a:r>
            <a:r>
              <a:rPr lang="en-US" sz="2400" dirty="0">
                <a:solidFill>
                  <a:srgbClr val="FFFF00"/>
                </a:solidFill>
              </a:rPr>
              <a:t>boundary</a:t>
            </a:r>
            <a:r>
              <a:rPr lang="en-US" sz="2400" dirty="0"/>
              <a:t> between the public and private surface of an Object is designed to minimize code interactions that have unanticipated </a:t>
            </a:r>
            <a:r>
              <a:rPr lang="en-US" sz="2400" dirty="0">
                <a:solidFill>
                  <a:srgbClr val="FFFF00"/>
                </a:solidFill>
              </a:rPr>
              <a:t>side effects</a:t>
            </a:r>
            <a:r>
              <a:rPr lang="en-US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535336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855392-9FED-4979-8AC6-A73037648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4856"/>
            <a:ext cx="8177464" cy="1326105"/>
          </a:xfrm>
        </p:spPr>
        <p:txBody>
          <a:bodyPr/>
          <a:lstStyle/>
          <a:p>
            <a:r>
              <a:rPr lang="en-US" dirty="0"/>
              <a:t>Object-oriented programming (OOP)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34DE9-1653-4F9E-B307-C53A27B218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DC474-28A0-4CB0-BCE0-A79B380EE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7960"/>
            <a:ext cx="8177463" cy="4753515"/>
          </a:xfrm>
        </p:spPr>
        <p:txBody>
          <a:bodyPr>
            <a:normAutofit/>
          </a:bodyPr>
          <a:lstStyle/>
          <a:p>
            <a:pPr marL="457200" lvl="1" indent="0" algn="ctr">
              <a:buNone/>
            </a:pPr>
            <a:r>
              <a:rPr lang="en-US" sz="3600" dirty="0"/>
              <a:t>Inheritance</a:t>
            </a:r>
          </a:p>
          <a:p>
            <a:pPr lvl="1"/>
            <a:endParaRPr lang="en-US" sz="2400" dirty="0"/>
          </a:p>
          <a:p>
            <a:r>
              <a:rPr lang="en-US" sz="2400" dirty="0"/>
              <a:t>An Object of one type can </a:t>
            </a:r>
            <a:r>
              <a:rPr lang="en-US" sz="2400" dirty="0">
                <a:solidFill>
                  <a:srgbClr val="FFFF00"/>
                </a:solidFill>
              </a:rPr>
              <a:t>inherit</a:t>
            </a:r>
            <a:r>
              <a:rPr lang="en-US" sz="2400" dirty="0"/>
              <a:t> Properties and Methods from another type of Object. Inheritance or sub-classing leads to </a:t>
            </a:r>
            <a:r>
              <a:rPr lang="en-US" sz="2400" dirty="0">
                <a:solidFill>
                  <a:srgbClr val="FFFF00"/>
                </a:solidFill>
              </a:rPr>
              <a:t>derived types</a:t>
            </a:r>
            <a:r>
              <a:rPr lang="en-US" sz="2400" dirty="0"/>
              <a:t>.</a:t>
            </a:r>
          </a:p>
          <a:p>
            <a:r>
              <a:rPr lang="en-US" sz="2400" dirty="0"/>
              <a:t>Derived types can add Properties and Methods to the ones inherited from the parent class. They can also </a:t>
            </a:r>
            <a:r>
              <a:rPr lang="en-US" sz="2400" dirty="0">
                <a:solidFill>
                  <a:srgbClr val="FFFF00"/>
                </a:solidFill>
              </a:rPr>
              <a:t>override</a:t>
            </a:r>
            <a:r>
              <a:rPr lang="en-US" sz="2400" dirty="0"/>
              <a:t> the default properties and methods they inherit.</a:t>
            </a:r>
          </a:p>
          <a:p>
            <a:r>
              <a:rPr lang="en-US" sz="2400" dirty="0"/>
              <a:t>Many OOP languages support inheritance from multiple classes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887092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855392-9FED-4979-8AC6-A73037648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4856"/>
            <a:ext cx="8177464" cy="1326105"/>
          </a:xfrm>
        </p:spPr>
        <p:txBody>
          <a:bodyPr/>
          <a:lstStyle/>
          <a:p>
            <a:r>
              <a:rPr lang="en-US" dirty="0"/>
              <a:t>Object-oriented programming (OOP)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34DE9-1653-4F9E-B307-C53A27B218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DC474-28A0-4CB0-BCE0-A79B380EE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994" y="1967960"/>
            <a:ext cx="8177463" cy="4753515"/>
          </a:xfrm>
        </p:spPr>
        <p:txBody>
          <a:bodyPr>
            <a:normAutofit/>
          </a:bodyPr>
          <a:lstStyle/>
          <a:p>
            <a:pPr marL="457200" lvl="1" indent="0" algn="ctr">
              <a:buNone/>
            </a:pPr>
            <a:r>
              <a:rPr lang="en-US" sz="3600" dirty="0"/>
              <a:t>Inheritance: a Class hierarchy</a:t>
            </a:r>
          </a:p>
          <a:p>
            <a:pPr lvl="1"/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32155E-7634-4535-8104-0CECF1531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26" y="2730769"/>
            <a:ext cx="937260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492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855392-9FED-4979-8AC6-A73037648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4856"/>
            <a:ext cx="8177464" cy="1326105"/>
          </a:xfrm>
        </p:spPr>
        <p:txBody>
          <a:bodyPr/>
          <a:lstStyle/>
          <a:p>
            <a:r>
              <a:rPr lang="en-US" dirty="0"/>
              <a:t>Object-oriented programming (OOP)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34DE9-1653-4F9E-B307-C53A27B218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DC474-28A0-4CB0-BCE0-A79B380EE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7960"/>
            <a:ext cx="8177463" cy="4753515"/>
          </a:xfrm>
        </p:spPr>
        <p:txBody>
          <a:bodyPr>
            <a:normAutofit/>
          </a:bodyPr>
          <a:lstStyle/>
          <a:p>
            <a:r>
              <a:rPr lang="en-US" sz="2800" dirty="0"/>
              <a:t>Recognizing the expressive power of OOP constructs, most modern programming language support some form of Objects</a:t>
            </a:r>
          </a:p>
          <a:p>
            <a:pPr lvl="1"/>
            <a:endParaRPr lang="en-US" sz="2400" dirty="0"/>
          </a:p>
          <a:p>
            <a:r>
              <a:rPr lang="en-US" sz="2800" dirty="0"/>
              <a:t>Strongly-typed OOP languages </a:t>
            </a:r>
          </a:p>
          <a:p>
            <a:pPr lvl="1"/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37459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A5DA89-95DB-4400-B1C1-F87B64A73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831" y="290030"/>
            <a:ext cx="6452937" cy="833663"/>
          </a:xfrm>
        </p:spPr>
        <p:txBody>
          <a:bodyPr/>
          <a:lstStyle/>
          <a:p>
            <a:r>
              <a:rPr lang="en-US" dirty="0"/>
              <a:t>The software design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603F0-35E7-47EB-A895-76D6545C57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</a:t>
            </a:r>
            <a:fld id="{4A9B5881-4007-4345-955A-79C2656F0C4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E24DEB-E198-42A4-8226-F9BD75A01EA8}"/>
              </a:ext>
            </a:extLst>
          </p:cNvPr>
          <p:cNvSpPr/>
          <p:nvPr/>
        </p:nvSpPr>
        <p:spPr>
          <a:xfrm>
            <a:off x="336367" y="1489483"/>
            <a:ext cx="11647085" cy="47188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Good designs evolve </a:t>
            </a:r>
            <a:r>
              <a:rPr lang="en-US" sz="3200" dirty="0">
                <a:solidFill>
                  <a:schemeClr val="bg1"/>
                </a:solidFill>
              </a:rPr>
              <a:t>and sometimes you just get lucky!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0DFABD-DA0F-47CD-8A94-518E3412C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102" y="2366990"/>
            <a:ext cx="6445796" cy="429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19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A5DA89-95DB-4400-B1C1-F87B64A73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664" y="290031"/>
            <a:ext cx="6701590" cy="833663"/>
          </a:xfrm>
        </p:spPr>
        <p:txBody>
          <a:bodyPr/>
          <a:lstStyle/>
          <a:p>
            <a:r>
              <a:rPr lang="en-US" dirty="0"/>
              <a:t>Principles of software design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603F0-35E7-47EB-A895-76D6545C57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</a:t>
            </a:r>
            <a:fld id="{4A9B5881-4007-4345-955A-79C2656F0C4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E24DEB-E198-42A4-8226-F9BD75A01EA8}"/>
              </a:ext>
            </a:extLst>
          </p:cNvPr>
          <p:cNvSpPr/>
          <p:nvPr/>
        </p:nvSpPr>
        <p:spPr>
          <a:xfrm>
            <a:off x="360431" y="1489483"/>
            <a:ext cx="6593822" cy="50075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en-US" sz="3600" dirty="0"/>
              <a:t>The Design document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en-US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en-US" sz="2800" dirty="0"/>
              <a:t>What Makes a Design Understandable?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Few components</a:t>
            </a:r>
            <a:r>
              <a:rPr lang="en-US" altLang="en-US" sz="2400" dirty="0"/>
              <a:t> with clear roles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en-US" sz="2400" dirty="0"/>
              <a:t>Use abstraction hierarchies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Few interactions between components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en-US" sz="2400" dirty="0"/>
              <a:t>Carefully choose the features and interfaces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Similarity with other designs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en-US" sz="2400" dirty="0"/>
              <a:t>Use known </a:t>
            </a:r>
            <a:r>
              <a:rPr lang="en-US" altLang="en-US" sz="2400" dirty="0">
                <a:solidFill>
                  <a:srgbClr val="FFFF00"/>
                </a:solidFill>
              </a:rPr>
              <a:t>design patterns</a:t>
            </a:r>
            <a:r>
              <a:rPr lang="en-US" altLang="en-US" sz="2400" dirty="0">
                <a:solidFill>
                  <a:schemeClr val="bg1"/>
                </a:solidFill>
              </a:rPr>
              <a:t>, where applicable</a:t>
            </a:r>
            <a:endParaRPr lang="en-US" altLang="en-US" sz="2400" dirty="0">
              <a:solidFill>
                <a:srgbClr val="FFFF00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en-US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F47C6D-3093-4393-B1E3-01530A0FD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133" y="3267686"/>
            <a:ext cx="4649266" cy="28924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DB28AE-1FF2-4673-8447-0A76E8BC9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068" y="200070"/>
            <a:ext cx="4555494" cy="257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83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A5DA89-95DB-4400-B1C1-F87B64A73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664" y="290031"/>
            <a:ext cx="6701590" cy="833663"/>
          </a:xfrm>
        </p:spPr>
        <p:txBody>
          <a:bodyPr/>
          <a:lstStyle/>
          <a:p>
            <a:r>
              <a:rPr lang="en-US" dirty="0"/>
              <a:t>Principles of software design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603F0-35E7-47EB-A895-76D6545C57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</a:t>
            </a:r>
            <a:fld id="{4A9B5881-4007-4345-955A-79C2656F0C4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E24DEB-E198-42A4-8226-F9BD75A01EA8}"/>
              </a:ext>
            </a:extLst>
          </p:cNvPr>
          <p:cNvSpPr/>
          <p:nvPr/>
        </p:nvSpPr>
        <p:spPr>
          <a:xfrm>
            <a:off x="360430" y="1489483"/>
            <a:ext cx="8631170" cy="50075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en-US" sz="3600" dirty="0"/>
              <a:t>Some Known Design Patterns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en-US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chemeClr val="bg1"/>
                </a:solidFill>
              </a:rPr>
              <a:t>Layered architecture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chemeClr val="bg1"/>
                </a:solidFill>
              </a:rPr>
              <a:t>Hierarchical architecture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chemeClr val="bg1"/>
                </a:solidFill>
              </a:rPr>
              <a:t>Bridges, Wrappers, Proxies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chemeClr val="bg1"/>
                </a:solidFill>
              </a:rPr>
              <a:t>Client-Server; Master-Slave; </a:t>
            </a:r>
            <a:r>
              <a:rPr lang="en-US" altLang="en-US" sz="2800" dirty="0" err="1">
                <a:solidFill>
                  <a:schemeClr val="bg1"/>
                </a:solidFill>
              </a:rPr>
              <a:t>Publish:Subscribe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chemeClr val="bg1"/>
                </a:solidFill>
              </a:rPr>
              <a:t>Worker threads: Work items (concurrency)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chemeClr val="bg1"/>
                </a:solidFill>
              </a:rPr>
              <a:t>Role-based security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chemeClr val="bg1"/>
                </a:solidFill>
              </a:rPr>
              <a:t>Structured exception handling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chemeClr val="bg1"/>
                </a:solidFill>
              </a:rPr>
              <a:t>Model-View-Controller </a:t>
            </a:r>
            <a:endParaRPr lang="en-US" altLang="en-US" sz="24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en-US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F47C6D-3093-4393-B1E3-01530A0FD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642" y="136525"/>
            <a:ext cx="3970694" cy="2470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535CF1-3481-4F6C-BE2F-19655B8EF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807114" y="4311622"/>
            <a:ext cx="2229853" cy="22298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F411B1-DEAC-4A72-8D87-E30DC1C19A43}"/>
              </a:ext>
            </a:extLst>
          </p:cNvPr>
          <p:cNvSpPr txBox="1"/>
          <p:nvPr/>
        </p:nvSpPr>
        <p:spPr>
          <a:xfrm>
            <a:off x="8357935" y="2887578"/>
            <a:ext cx="3128211" cy="46166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Don’t re-invent this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DD2299E4-E962-4A73-A935-27D6FFFA2E39}"/>
              </a:ext>
            </a:extLst>
          </p:cNvPr>
          <p:cNvSpPr/>
          <p:nvPr/>
        </p:nvSpPr>
        <p:spPr>
          <a:xfrm>
            <a:off x="9629272" y="3569221"/>
            <a:ext cx="585537" cy="822159"/>
          </a:xfrm>
          <a:prstGeom prst="downArrow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995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A5DA89-95DB-4400-B1C1-F87B64A73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664" y="290031"/>
            <a:ext cx="6701590" cy="833663"/>
          </a:xfrm>
        </p:spPr>
        <p:txBody>
          <a:bodyPr/>
          <a:lstStyle/>
          <a:p>
            <a:r>
              <a:rPr lang="en-US" dirty="0"/>
              <a:t>Principles of software design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603F0-35E7-47EB-A895-76D6545C57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</a:t>
            </a:r>
            <a:fld id="{4A9B5881-4007-4345-955A-79C2656F0C4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E24DEB-E198-42A4-8226-F9BD75A01EA8}"/>
              </a:ext>
            </a:extLst>
          </p:cNvPr>
          <p:cNvSpPr/>
          <p:nvPr/>
        </p:nvSpPr>
        <p:spPr>
          <a:xfrm>
            <a:off x="360431" y="1489483"/>
            <a:ext cx="6593822" cy="50075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en-US" sz="3600" dirty="0"/>
              <a:t>A good design document…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en-US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en-US" sz="2800" dirty="0"/>
              <a:t>Offers a systematic approach to understand a complex problem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en-US" sz="2800" dirty="0"/>
              <a:t>May expose problems/bugs </a:t>
            </a:r>
            <a:r>
              <a:rPr lang="en-US" altLang="en-US" sz="2800" dirty="0">
                <a:solidFill>
                  <a:srgbClr val="FFFF00"/>
                </a:solidFill>
              </a:rPr>
              <a:t>before</a:t>
            </a:r>
            <a:r>
              <a:rPr lang="en-US" altLang="en-US" sz="2800" dirty="0"/>
              <a:t> you begin coding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en-US" sz="2800" dirty="0"/>
              <a:t>Enables people in a team to work in independently in parallel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en-US" sz="2800" dirty="0"/>
              <a:t>Promotes testability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en-US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F47C6D-3093-4393-B1E3-01530A0FD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070" y="290031"/>
            <a:ext cx="4649266" cy="289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47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54">
      <a:dk1>
        <a:srgbClr val="000000"/>
      </a:dk1>
      <a:lt1>
        <a:srgbClr val="FFFFFF"/>
      </a:lt1>
      <a:dk2>
        <a:srgbClr val="242A41"/>
      </a:dk2>
      <a:lt2>
        <a:srgbClr val="E2E8E3"/>
      </a:lt2>
      <a:accent1>
        <a:srgbClr val="5370C5"/>
      </a:accent1>
      <a:accent2>
        <a:srgbClr val="17B2D1"/>
      </a:accent2>
      <a:accent3>
        <a:srgbClr val="2978E7"/>
      </a:accent3>
      <a:accent4>
        <a:srgbClr val="7829E7"/>
      </a:accent4>
      <a:accent5>
        <a:srgbClr val="B517D5"/>
      </a:accent5>
      <a:accent6>
        <a:srgbClr val="E729B7"/>
      </a:accent6>
      <a:hlink>
        <a:srgbClr val="5370C5"/>
      </a:hlink>
      <a:folHlink>
        <a:srgbClr val="7F7F7F"/>
      </a:folHlink>
    </a:clrScheme>
    <a:fontScheme name="Presentation mode defaults">
      <a:majorFont>
        <a:latin typeface="Barmeno ExtraBold"/>
        <a:ea typeface=""/>
        <a:cs typeface=""/>
      </a:majorFont>
      <a:minorFont>
        <a:latin typeface="Barmeno Extra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-Corporate_Teach a Course_Win32_SB - v2" id="{AAA48AC2-5F99-4B13-8624-B64D50F70391}" vid="{7E93EDBA-CDC2-40D2-AD59-7619D791F7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254">
    <a:dk1>
      <a:srgbClr val="000000"/>
    </a:dk1>
    <a:lt1>
      <a:srgbClr val="FFFFFF"/>
    </a:lt1>
    <a:dk2>
      <a:srgbClr val="242A41"/>
    </a:dk2>
    <a:lt2>
      <a:srgbClr val="E2E8E3"/>
    </a:lt2>
    <a:accent1>
      <a:srgbClr val="5370C5"/>
    </a:accent1>
    <a:accent2>
      <a:srgbClr val="17B2D1"/>
    </a:accent2>
    <a:accent3>
      <a:srgbClr val="2978E7"/>
    </a:accent3>
    <a:accent4>
      <a:srgbClr val="7829E7"/>
    </a:accent4>
    <a:accent5>
      <a:srgbClr val="B517D5"/>
    </a:accent5>
    <a:accent6>
      <a:srgbClr val="E729B7"/>
    </a:accent6>
    <a:hlink>
      <a:srgbClr val="5370C5"/>
    </a:hlink>
    <a:folHlink>
      <a:srgbClr val="7F7F7F"/>
    </a:folHlink>
  </a:clrScheme>
</a:themeOverride>
</file>

<file path=ppt/theme/themeOverride2.xml><?xml version="1.0" encoding="utf-8"?>
<a:themeOverride xmlns:a="http://schemas.openxmlformats.org/drawingml/2006/main">
  <a:clrScheme name="Custom 254">
    <a:dk1>
      <a:srgbClr val="000000"/>
    </a:dk1>
    <a:lt1>
      <a:srgbClr val="FFFFFF"/>
    </a:lt1>
    <a:dk2>
      <a:srgbClr val="242A41"/>
    </a:dk2>
    <a:lt2>
      <a:srgbClr val="E2E8E3"/>
    </a:lt2>
    <a:accent1>
      <a:srgbClr val="5370C5"/>
    </a:accent1>
    <a:accent2>
      <a:srgbClr val="17B2D1"/>
    </a:accent2>
    <a:accent3>
      <a:srgbClr val="2978E7"/>
    </a:accent3>
    <a:accent4>
      <a:srgbClr val="7829E7"/>
    </a:accent4>
    <a:accent5>
      <a:srgbClr val="B517D5"/>
    </a:accent5>
    <a:accent6>
      <a:srgbClr val="E729B7"/>
    </a:accent6>
    <a:hlink>
      <a:srgbClr val="5370C5"/>
    </a:hlink>
    <a:folHlink>
      <a:srgbClr val="7F7F7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E32C0B-4052-44CB-9341-8AD8B2CC471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BB7C387-AFDC-4FE3-A658-984B7F35F1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766BD6-F648-49AA-B7EC-13E75CECB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Corporate teach a course</Template>
  <TotalTime>0</TotalTime>
  <Words>3549</Words>
  <Application>Microsoft Office PowerPoint</Application>
  <PresentationFormat>Widescreen</PresentationFormat>
  <Paragraphs>637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Barmeno ExtraBold</vt:lpstr>
      <vt:lpstr>Calibri</vt:lpstr>
      <vt:lpstr>Droid Sans Mono</vt:lpstr>
      <vt:lpstr>Wingdings</vt:lpstr>
      <vt:lpstr>Office Theme</vt:lpstr>
      <vt:lpstr>Designing Software</vt:lpstr>
      <vt:lpstr>Software Design</vt:lpstr>
      <vt:lpstr>Class Timeline</vt:lpstr>
      <vt:lpstr>Outline</vt:lpstr>
      <vt:lpstr>The software design process</vt:lpstr>
      <vt:lpstr>The software design process</vt:lpstr>
      <vt:lpstr>Principles of software design </vt:lpstr>
      <vt:lpstr>Principles of software design </vt:lpstr>
      <vt:lpstr>Principles of software design </vt:lpstr>
      <vt:lpstr>Principles of software design </vt:lpstr>
      <vt:lpstr>Principles of software design </vt:lpstr>
      <vt:lpstr>Principles of software design </vt:lpstr>
      <vt:lpstr>Principles of software design </vt:lpstr>
      <vt:lpstr>Principles of software design </vt:lpstr>
      <vt:lpstr>Principles of software design </vt:lpstr>
      <vt:lpstr>Principles of software design </vt:lpstr>
      <vt:lpstr>Principles of software design </vt:lpstr>
      <vt:lpstr>Principles of software design </vt:lpstr>
      <vt:lpstr>Principles of software design </vt:lpstr>
      <vt:lpstr>Principles of software design </vt:lpstr>
      <vt:lpstr>Your Turn: ATM Components Use Cases</vt:lpstr>
      <vt:lpstr>The Next 10 Minutes</vt:lpstr>
      <vt:lpstr>Team Component Specifications 10 min</vt:lpstr>
      <vt:lpstr>Team Results 5 min</vt:lpstr>
      <vt:lpstr>Report</vt:lpstr>
      <vt:lpstr>Technology Review Presentations</vt:lpstr>
      <vt:lpstr>Begin Project Functional Specification</vt:lpstr>
      <vt:lpstr>Project Standups</vt:lpstr>
      <vt:lpstr>The software design process</vt:lpstr>
      <vt:lpstr>The software life cycle</vt:lpstr>
      <vt:lpstr>The software design process</vt:lpstr>
      <vt:lpstr>What is software engineering?</vt:lpstr>
      <vt:lpstr>First, a few words about Bugs!</vt:lpstr>
      <vt:lpstr>Bugs!</vt:lpstr>
      <vt:lpstr>Bug reproducibility</vt:lpstr>
      <vt:lpstr>Bugs!</vt:lpstr>
      <vt:lpstr>Bugs!</vt:lpstr>
      <vt:lpstr>Bugs!</vt:lpstr>
      <vt:lpstr>Bugs!</vt:lpstr>
      <vt:lpstr>Bugs!</vt:lpstr>
      <vt:lpstr>Software Engineering is a new discipline…</vt:lpstr>
      <vt:lpstr>Software Engineering is a new discipline…</vt:lpstr>
      <vt:lpstr>Software development is a big business</vt:lpstr>
      <vt:lpstr>Software development methodologies (SDM)</vt:lpstr>
      <vt:lpstr>Software Engineering is a new discipline…</vt:lpstr>
      <vt:lpstr>Software development methodologies (SDM)</vt:lpstr>
      <vt:lpstr>Software Development Life Cycle</vt:lpstr>
      <vt:lpstr>Waterfall methodology</vt:lpstr>
      <vt:lpstr>Continuous Improvement model</vt:lpstr>
      <vt:lpstr>Continuous Improvement model</vt:lpstr>
      <vt:lpstr>Continuous Improvement model</vt:lpstr>
      <vt:lpstr>Continuous Improvement model</vt:lpstr>
      <vt:lpstr>Object-oriented programming (OOP) </vt:lpstr>
      <vt:lpstr>Object-oriented programming (OOP) </vt:lpstr>
      <vt:lpstr>Object-oriented programming (OOP) </vt:lpstr>
      <vt:lpstr>Object-oriented programming (OOP) </vt:lpstr>
      <vt:lpstr>Object-oriented programming (OOP)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2020-04-18T18:56:28Z</dcterms:created>
  <dcterms:modified xsi:type="dcterms:W3CDTF">2020-04-28T21:54:24Z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